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96" r:id="rId15"/>
    <p:sldId id="295" r:id="rId16"/>
    <p:sldId id="271" r:id="rId17"/>
    <p:sldId id="272" r:id="rId18"/>
    <p:sldId id="273" r:id="rId19"/>
    <p:sldId id="274" r:id="rId20"/>
    <p:sldId id="275" r:id="rId21"/>
    <p:sldId id="276" r:id="rId22"/>
    <p:sldId id="278" r:id="rId23"/>
    <p:sldId id="303" r:id="rId24"/>
    <p:sldId id="304" r:id="rId25"/>
    <p:sldId id="302" r:id="rId26"/>
    <p:sldId id="285" r:id="rId27"/>
    <p:sldId id="279" r:id="rId28"/>
    <p:sldId id="280" r:id="rId29"/>
    <p:sldId id="281" r:id="rId30"/>
    <p:sldId id="282" r:id="rId31"/>
    <p:sldId id="284" r:id="rId32"/>
    <p:sldId id="286" r:id="rId33"/>
    <p:sldId id="283" r:id="rId34"/>
    <p:sldId id="277" r:id="rId35"/>
    <p:sldId id="292" r:id="rId36"/>
    <p:sldId id="287" r:id="rId37"/>
    <p:sldId id="290" r:id="rId38"/>
    <p:sldId id="289" r:id="rId39"/>
    <p:sldId id="291" r:id="rId40"/>
    <p:sldId id="293" r:id="rId41"/>
    <p:sldId id="269" r:id="rId42"/>
    <p:sldId id="299" r:id="rId43"/>
    <p:sldId id="300" r:id="rId44"/>
    <p:sldId id="301" r:id="rId45"/>
    <p:sldId id="305" r:id="rId46"/>
    <p:sldId id="297" r:id="rId47"/>
    <p:sldId id="294" r:id="rId48"/>
    <p:sldId id="306" r:id="rId49"/>
    <p:sldId id="307" r:id="rId50"/>
    <p:sldId id="308" r:id="rId51"/>
    <p:sldId id="309" r:id="rId52"/>
    <p:sldId id="310" r:id="rId53"/>
    <p:sldId id="311" r:id="rId54"/>
    <p:sldId id="313" r:id="rId55"/>
    <p:sldId id="315" r:id="rId56"/>
    <p:sldId id="316" r:id="rId57"/>
    <p:sldId id="317" r:id="rId58"/>
    <p:sldId id="318" r:id="rId59"/>
    <p:sldId id="320" r:id="rId60"/>
    <p:sldId id="321" r:id="rId61"/>
    <p:sldId id="322" r:id="rId62"/>
    <p:sldId id="319" r:id="rId63"/>
    <p:sldId id="323" r:id="rId64"/>
    <p:sldId id="324" r:id="rId65"/>
    <p:sldId id="325" r:id="rId66"/>
    <p:sldId id="326" r:id="rId67"/>
    <p:sldId id="327" r:id="rId68"/>
    <p:sldId id="328" r:id="rId69"/>
    <p:sldId id="329" r:id="rId70"/>
    <p:sldId id="332" r:id="rId71"/>
    <p:sldId id="333" r:id="rId72"/>
    <p:sldId id="334"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15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instagram.com/p/BsiqXI7ANcT/?utm_source=ig_web_copy_link"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Unit #3: Strand #4: Catholic Doctrine</a:t>
            </a:r>
            <a:br>
              <a:rPr lang="en-US"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36798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II. </a:t>
            </a:r>
            <a:r>
              <a:rPr lang="en-US" b="1" u="sng" dirty="0" smtClean="0">
                <a:solidFill>
                  <a:srgbClr val="FF0000"/>
                </a:solidFill>
              </a:rPr>
              <a:t>The Four Marks of the Church</a:t>
            </a:r>
            <a:endParaRPr lang="en-US" dirty="0">
              <a:solidFill>
                <a:srgbClr val="FF0000"/>
              </a:solidFill>
            </a:endParaRPr>
          </a:p>
        </p:txBody>
      </p:sp>
      <p:sp>
        <p:nvSpPr>
          <p:cNvPr id="3" name="Content Placeholder 2"/>
          <p:cNvSpPr>
            <a:spLocks noGrp="1"/>
          </p:cNvSpPr>
          <p:nvPr>
            <p:ph idx="1"/>
          </p:nvPr>
        </p:nvSpPr>
        <p:spPr>
          <a:xfrm>
            <a:off x="200525" y="1323474"/>
            <a:ext cx="8716211" cy="5160210"/>
          </a:xfrm>
        </p:spPr>
        <p:txBody>
          <a:bodyPr>
            <a:normAutofit/>
          </a:bodyPr>
          <a:lstStyle/>
          <a:p>
            <a:pPr marL="457200" lvl="1" indent="0">
              <a:buNone/>
            </a:pPr>
            <a:r>
              <a:rPr lang="en-US" b="1" dirty="0" smtClean="0">
                <a:solidFill>
                  <a:srgbClr val="FFFF00"/>
                </a:solidFill>
              </a:rPr>
              <a:t>This </a:t>
            </a:r>
            <a:r>
              <a:rPr lang="en-US" b="1" dirty="0">
                <a:solidFill>
                  <a:srgbClr val="FFFF00"/>
                </a:solidFill>
              </a:rPr>
              <a:t>is the sole Church of Christ, </a:t>
            </a:r>
            <a:endParaRPr lang="en-US" sz="4000" b="1" dirty="0">
              <a:solidFill>
                <a:srgbClr val="FFFF00"/>
              </a:solidFill>
            </a:endParaRPr>
          </a:p>
          <a:p>
            <a:pPr lvl="2"/>
            <a:r>
              <a:rPr lang="en-US" dirty="0"/>
              <a:t>which in the Creed we profess to be </a:t>
            </a:r>
            <a:r>
              <a:rPr lang="en-US" b="1" u="sng" dirty="0"/>
              <a:t>one, holy, catholic and apostolic</a:t>
            </a:r>
            <a:r>
              <a:rPr lang="en-US" dirty="0"/>
              <a:t>." </a:t>
            </a:r>
            <a:endParaRPr lang="en-US" sz="3600" dirty="0"/>
          </a:p>
          <a:p>
            <a:pPr lvl="2"/>
            <a:r>
              <a:rPr lang="en-US" dirty="0"/>
              <a:t>These four characteristics, </a:t>
            </a:r>
            <a:r>
              <a:rPr lang="en-US" b="1" u="sng" dirty="0"/>
              <a:t>inseparably linked with each other</a:t>
            </a:r>
            <a:r>
              <a:rPr lang="en-US" dirty="0"/>
              <a:t>, </a:t>
            </a:r>
            <a:endParaRPr lang="en-US" sz="3600" dirty="0"/>
          </a:p>
          <a:p>
            <a:pPr lvl="2"/>
            <a:r>
              <a:rPr lang="en-US" b="1" u="sng" dirty="0"/>
              <a:t>indicate essential features</a:t>
            </a:r>
            <a:r>
              <a:rPr lang="en-US" dirty="0"/>
              <a:t> of the Church and </a:t>
            </a:r>
            <a:r>
              <a:rPr lang="en-US" b="1" u="sng" dirty="0"/>
              <a:t>her mission</a:t>
            </a:r>
            <a:r>
              <a:rPr lang="en-US" dirty="0"/>
              <a:t>. </a:t>
            </a:r>
            <a:endParaRPr lang="en-US" sz="3600" dirty="0"/>
          </a:p>
          <a:p>
            <a:pPr lvl="2"/>
            <a:r>
              <a:rPr lang="en-US" dirty="0"/>
              <a:t>The Church does not possess them of herself; </a:t>
            </a:r>
            <a:r>
              <a:rPr lang="en-US" b="1" u="sng" dirty="0"/>
              <a:t>it is Christ who</a:t>
            </a:r>
            <a:r>
              <a:rPr lang="en-US" dirty="0"/>
              <a:t>, through the Holy Spirit, </a:t>
            </a:r>
            <a:r>
              <a:rPr lang="en-US" b="1" u="sng" dirty="0"/>
              <a:t>makes his Church one, holy, catholic, and apostolic</a:t>
            </a:r>
            <a:r>
              <a:rPr lang="en-US" dirty="0"/>
              <a:t>, and it is </a:t>
            </a:r>
            <a:r>
              <a:rPr lang="en-US" b="1" u="sng" dirty="0"/>
              <a:t>he who calls her to realize each of these qualities</a:t>
            </a:r>
            <a:r>
              <a:rPr lang="en-US" dirty="0"/>
              <a:t>. (CCC 811).</a:t>
            </a:r>
            <a:endParaRPr lang="en-US" sz="3600" dirty="0"/>
          </a:p>
        </p:txBody>
      </p:sp>
    </p:spTree>
    <p:extLst>
      <p:ext uri="{BB962C8B-B14F-4D97-AF65-F5344CB8AC3E}">
        <p14:creationId xmlns:p14="http://schemas.microsoft.com/office/powerpoint/2010/main" val="2324231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pic>
        <p:nvPicPr>
          <p:cNvPr id="7" name="Content Placeholder 6" descr="misconception-hierarchy.png"/>
          <p:cNvPicPr>
            <a:picLocks noGrp="1" noChangeAspect="1"/>
          </p:cNvPicPr>
          <p:nvPr>
            <p:ph idx="1"/>
          </p:nvPr>
        </p:nvPicPr>
        <p:blipFill>
          <a:blip r:embed="rId2">
            <a:extLst>
              <a:ext uri="{28A0092B-C50C-407E-A947-70E740481C1C}">
                <a14:useLocalDpi xmlns:a14="http://schemas.microsoft.com/office/drawing/2010/main" val="0"/>
              </a:ext>
            </a:extLst>
          </a:blip>
          <a:srcRect t="4117" b="4117"/>
          <a:stretch>
            <a:fillRect/>
          </a:stretch>
        </p:blipFill>
        <p:spPr>
          <a:xfrm>
            <a:off x="457200" y="1907664"/>
            <a:ext cx="8229600" cy="4525963"/>
          </a:xfrm>
        </p:spPr>
      </p:pic>
      <p:sp>
        <p:nvSpPr>
          <p:cNvPr id="8" name="Rectangle 7"/>
          <p:cNvSpPr/>
          <p:nvPr/>
        </p:nvSpPr>
        <p:spPr>
          <a:xfrm>
            <a:off x="1207786" y="5762932"/>
            <a:ext cx="6723759" cy="683148"/>
          </a:xfrm>
          <a:prstGeom prst="rect">
            <a:avLst/>
          </a:prstGeom>
          <a:solidFill>
            <a:schemeClr val="accent2">
              <a:lumMod val="75000"/>
            </a:schemeClr>
          </a:solidFill>
          <a:ln>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bg1"/>
                </a:solidFill>
              </a:rPr>
              <a:t>Laity</a:t>
            </a:r>
            <a:endParaRPr lang="en-US" sz="4400" dirty="0">
              <a:solidFill>
                <a:schemeClr val="bg1"/>
              </a:solidFill>
            </a:endParaRPr>
          </a:p>
        </p:txBody>
      </p:sp>
      <p:sp>
        <p:nvSpPr>
          <p:cNvPr id="14" name="Rectangle 13"/>
          <p:cNvSpPr/>
          <p:nvPr/>
        </p:nvSpPr>
        <p:spPr>
          <a:xfrm>
            <a:off x="457200" y="1882760"/>
            <a:ext cx="8458005" cy="63256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48120" y="2515327"/>
            <a:ext cx="8458005" cy="78496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28795" y="3300294"/>
            <a:ext cx="8458005" cy="82135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48120" y="4121649"/>
            <a:ext cx="8458005" cy="82183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28795" y="4931037"/>
            <a:ext cx="8458005" cy="83189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48120" y="5762932"/>
            <a:ext cx="8458005" cy="68314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680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lvl="1"/>
            <a:r>
              <a:rPr lang="en-US" sz="2900" b="1" dirty="0">
                <a:solidFill>
                  <a:srgbClr val="FFFF00"/>
                </a:solidFill>
              </a:rPr>
              <a:t>The Episcopal College and its head, the Pope</a:t>
            </a:r>
            <a:r>
              <a:rPr lang="en-US" sz="2900" b="1" dirty="0"/>
              <a:t> </a:t>
            </a:r>
            <a:endParaRPr lang="en-US" sz="2900" dirty="0"/>
          </a:p>
          <a:p>
            <a:pPr lvl="2"/>
            <a:r>
              <a:rPr lang="en-US" sz="2900" dirty="0"/>
              <a:t>When Christ instituted the Twelve Apostles, "He constituted them in the form of a college or permanent assembly, at the head of which he placed Peter, chosen from among them." </a:t>
            </a:r>
          </a:p>
          <a:p>
            <a:pPr lvl="3"/>
            <a:r>
              <a:rPr lang="en-US" sz="2900" dirty="0"/>
              <a:t>Just as "by the Lord's institution, St. Peter and the rest of the apostles constitute a single apostolic college, so in like fashion the Roman Pontiff, Peter's successor, and the bishops, the successors of the apostles, are related with and united to one another</a:t>
            </a:r>
            <a:r>
              <a:rPr lang="en-US" sz="2900" dirty="0" smtClean="0"/>
              <a:t>.”</a:t>
            </a:r>
            <a:endParaRPr lang="en-US" sz="2900" dirty="0"/>
          </a:p>
          <a:p>
            <a:endParaRPr lang="en-US" dirty="0"/>
          </a:p>
        </p:txBody>
      </p:sp>
    </p:spTree>
    <p:extLst>
      <p:ext uri="{BB962C8B-B14F-4D97-AF65-F5344CB8AC3E}">
        <p14:creationId xmlns:p14="http://schemas.microsoft.com/office/powerpoint/2010/main" val="39602664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lvl="1"/>
            <a:r>
              <a:rPr lang="en-US" sz="2900" b="1" dirty="0"/>
              <a:t>The</a:t>
            </a:r>
            <a:r>
              <a:rPr lang="en-US" sz="2900" b="1" dirty="0">
                <a:solidFill>
                  <a:srgbClr val="FFFF00"/>
                </a:solidFill>
              </a:rPr>
              <a:t> </a:t>
            </a:r>
            <a:r>
              <a:rPr lang="en-US" sz="2900" b="1" u="sng" dirty="0">
                <a:solidFill>
                  <a:srgbClr val="FF0000"/>
                </a:solidFill>
              </a:rPr>
              <a:t>Episcopal College</a:t>
            </a:r>
            <a:r>
              <a:rPr lang="en-US" sz="2900" b="1" dirty="0">
                <a:solidFill>
                  <a:srgbClr val="FF0000"/>
                </a:solidFill>
              </a:rPr>
              <a:t> </a:t>
            </a:r>
            <a:r>
              <a:rPr lang="en-US" sz="2900" b="1" dirty="0">
                <a:solidFill>
                  <a:srgbClr val="FFFFFF"/>
                </a:solidFill>
              </a:rPr>
              <a:t>and its head, the Pope </a:t>
            </a:r>
            <a:endParaRPr lang="en-US" sz="2900" dirty="0">
              <a:solidFill>
                <a:srgbClr val="FFFFFF"/>
              </a:solidFill>
            </a:endParaRPr>
          </a:p>
          <a:p>
            <a:pPr lvl="2"/>
            <a:r>
              <a:rPr lang="en-US" sz="2900" dirty="0"/>
              <a:t>When Christ instituted the Twelve Apostles, </a:t>
            </a:r>
            <a:r>
              <a:rPr lang="en-US" sz="2900" dirty="0" smtClean="0"/>
              <a:t>He </a:t>
            </a:r>
            <a:r>
              <a:rPr lang="en-US" sz="2900" dirty="0"/>
              <a:t>constituted them in the form of </a:t>
            </a:r>
            <a:r>
              <a:rPr lang="en-US" sz="2900" dirty="0">
                <a:solidFill>
                  <a:srgbClr val="FFFF00"/>
                </a:solidFill>
              </a:rPr>
              <a:t>a college or permanent </a:t>
            </a:r>
            <a:r>
              <a:rPr lang="en-US" sz="2900" dirty="0" smtClean="0">
                <a:solidFill>
                  <a:srgbClr val="FFFF00"/>
                </a:solidFill>
              </a:rPr>
              <a:t>assembly</a:t>
            </a:r>
            <a:r>
              <a:rPr lang="mr-IN" sz="2900" dirty="0" smtClean="0"/>
              <a:t>…</a:t>
            </a:r>
            <a:endParaRPr lang="en-US" sz="2900" dirty="0"/>
          </a:p>
          <a:p>
            <a:pPr lvl="2"/>
            <a:r>
              <a:rPr lang="en-US" sz="3300" dirty="0">
                <a:solidFill>
                  <a:schemeClr val="bg1"/>
                </a:solidFill>
              </a:rPr>
              <a:t>Just as </a:t>
            </a:r>
            <a:r>
              <a:rPr lang="en-US" sz="3300" dirty="0" smtClean="0">
                <a:solidFill>
                  <a:schemeClr val="bg1"/>
                </a:solidFill>
              </a:rPr>
              <a:t>by </a:t>
            </a:r>
            <a:r>
              <a:rPr lang="en-US" sz="3300" dirty="0">
                <a:solidFill>
                  <a:schemeClr val="bg1"/>
                </a:solidFill>
              </a:rPr>
              <a:t>the Lord's institution, St. Peter and the rest of the apostles constitute a single apostolic college, so in like fashion the Roman Pontiff, Peter's successor, and the bishops, the successors of the apostles, are related with and united to one another</a:t>
            </a:r>
            <a:r>
              <a:rPr lang="en-US" sz="3300" dirty="0" smtClean="0">
                <a:solidFill>
                  <a:schemeClr val="bg1"/>
                </a:solidFill>
              </a:rPr>
              <a:t>.</a:t>
            </a:r>
            <a:endParaRPr lang="en-US" sz="3300" dirty="0">
              <a:solidFill>
                <a:schemeClr val="bg1"/>
              </a:solidFill>
            </a:endParaRPr>
          </a:p>
          <a:p>
            <a:endParaRPr lang="en-US" dirty="0"/>
          </a:p>
        </p:txBody>
      </p:sp>
      <p:pic>
        <p:nvPicPr>
          <p:cNvPr id="4" name="Picture 3" descr="Collegi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73" y="3883474"/>
            <a:ext cx="7799248" cy="2924718"/>
          </a:xfrm>
          <a:prstGeom prst="rect">
            <a:avLst/>
          </a:prstGeom>
        </p:spPr>
      </p:pic>
    </p:spTree>
    <p:extLst>
      <p:ext uri="{BB962C8B-B14F-4D97-AF65-F5344CB8AC3E}">
        <p14:creationId xmlns:p14="http://schemas.microsoft.com/office/powerpoint/2010/main" val="2000359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lnSpcReduction="10000"/>
          </a:bodyPr>
          <a:lstStyle/>
          <a:p>
            <a:pPr lvl="1"/>
            <a:r>
              <a:rPr lang="en-US" sz="2900" b="1" dirty="0"/>
              <a:t>The</a:t>
            </a:r>
            <a:r>
              <a:rPr lang="en-US" sz="2900" b="1" dirty="0">
                <a:solidFill>
                  <a:srgbClr val="FFFF00"/>
                </a:solidFill>
              </a:rPr>
              <a:t> </a:t>
            </a:r>
            <a:r>
              <a:rPr lang="en-US" sz="2900" b="1" u="sng" dirty="0">
                <a:solidFill>
                  <a:srgbClr val="FF0000"/>
                </a:solidFill>
              </a:rPr>
              <a:t>Episcopal College</a:t>
            </a:r>
            <a:r>
              <a:rPr lang="en-US" sz="2900" b="1" dirty="0">
                <a:solidFill>
                  <a:srgbClr val="FF0000"/>
                </a:solidFill>
              </a:rPr>
              <a:t> </a:t>
            </a:r>
            <a:r>
              <a:rPr lang="en-US" sz="2900" b="1" dirty="0">
                <a:solidFill>
                  <a:srgbClr val="FFFFFF"/>
                </a:solidFill>
              </a:rPr>
              <a:t>and its head, the Pope </a:t>
            </a:r>
            <a:endParaRPr lang="en-US" sz="2900" dirty="0">
              <a:solidFill>
                <a:srgbClr val="FFFFFF"/>
              </a:solidFill>
            </a:endParaRPr>
          </a:p>
          <a:p>
            <a:pPr lvl="2"/>
            <a:r>
              <a:rPr lang="en-US" sz="2900" dirty="0"/>
              <a:t>When Christ instituted the Twelve Apostles, </a:t>
            </a:r>
            <a:r>
              <a:rPr lang="en-US" sz="2900" dirty="0" smtClean="0"/>
              <a:t>He </a:t>
            </a:r>
            <a:r>
              <a:rPr lang="en-US" sz="2900" dirty="0"/>
              <a:t>constituted them in the form of </a:t>
            </a:r>
            <a:r>
              <a:rPr lang="en-US" sz="2900" dirty="0">
                <a:solidFill>
                  <a:srgbClr val="FFFF00"/>
                </a:solidFill>
              </a:rPr>
              <a:t>a college or permanent assembly</a:t>
            </a:r>
            <a:r>
              <a:rPr lang="en-US" sz="2900" dirty="0"/>
              <a:t>, </a:t>
            </a:r>
            <a:r>
              <a:rPr lang="en-US" sz="2900" dirty="0">
                <a:solidFill>
                  <a:srgbClr val="FF0000"/>
                </a:solidFill>
              </a:rPr>
              <a:t>at the head of which </a:t>
            </a:r>
            <a:r>
              <a:rPr lang="en-US" sz="2900" dirty="0" smtClean="0">
                <a:solidFill>
                  <a:srgbClr val="FF0000"/>
                </a:solidFill>
              </a:rPr>
              <a:t>He </a:t>
            </a:r>
            <a:r>
              <a:rPr lang="en-US" sz="2900" dirty="0">
                <a:solidFill>
                  <a:srgbClr val="FF0000"/>
                </a:solidFill>
              </a:rPr>
              <a:t>placed Peter</a:t>
            </a:r>
            <a:r>
              <a:rPr lang="en-US" sz="2900" dirty="0"/>
              <a:t>, chosen from among them." </a:t>
            </a:r>
          </a:p>
          <a:p>
            <a:pPr lvl="2"/>
            <a:r>
              <a:rPr lang="en-US" sz="3300" dirty="0">
                <a:solidFill>
                  <a:schemeClr val="bg1"/>
                </a:solidFill>
              </a:rPr>
              <a:t>Just as </a:t>
            </a:r>
            <a:r>
              <a:rPr lang="en-US" sz="3300" dirty="0" smtClean="0">
                <a:solidFill>
                  <a:schemeClr val="bg1"/>
                </a:solidFill>
              </a:rPr>
              <a:t>by </a:t>
            </a:r>
            <a:r>
              <a:rPr lang="en-US" sz="3300" dirty="0">
                <a:solidFill>
                  <a:schemeClr val="bg1"/>
                </a:solidFill>
              </a:rPr>
              <a:t>the Lord's institution, St. Peter and the rest of the apostles constitute a single apostolic college, so in like fashion the Roman Pontiff, Peter's successor, and the bishops, the successors of the apostles, are related with and united to one another</a:t>
            </a:r>
            <a:r>
              <a:rPr lang="en-US" sz="3300" dirty="0" smtClean="0">
                <a:solidFill>
                  <a:schemeClr val="bg1"/>
                </a:solidFill>
              </a:rPr>
              <a:t>.</a:t>
            </a:r>
            <a:endParaRPr lang="en-US" sz="3300" dirty="0">
              <a:solidFill>
                <a:schemeClr val="bg1"/>
              </a:solidFill>
            </a:endParaRPr>
          </a:p>
          <a:p>
            <a:endParaRPr lang="en-US" dirty="0"/>
          </a:p>
        </p:txBody>
      </p:sp>
      <p:pic>
        <p:nvPicPr>
          <p:cNvPr id="4" name="Picture 3" descr="Collegi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73" y="3883474"/>
            <a:ext cx="7799248" cy="2924718"/>
          </a:xfrm>
          <a:prstGeom prst="rect">
            <a:avLst/>
          </a:prstGeom>
        </p:spPr>
      </p:pic>
    </p:spTree>
    <p:extLst>
      <p:ext uri="{BB962C8B-B14F-4D97-AF65-F5344CB8AC3E}">
        <p14:creationId xmlns:p14="http://schemas.microsoft.com/office/powerpoint/2010/main" val="3334678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pPr lvl="1"/>
            <a:r>
              <a:rPr lang="en-US" sz="2900" b="1" dirty="0">
                <a:solidFill>
                  <a:srgbClr val="FFFF00"/>
                </a:solidFill>
              </a:rPr>
              <a:t>The Episcopal College and its head, the Pope</a:t>
            </a:r>
            <a:r>
              <a:rPr lang="en-US" sz="2900" b="1" dirty="0"/>
              <a:t> </a:t>
            </a:r>
            <a:endParaRPr lang="en-US" sz="2900" dirty="0"/>
          </a:p>
          <a:p>
            <a:pPr lvl="2"/>
            <a:r>
              <a:rPr lang="en-US" sz="2900" dirty="0" smtClean="0"/>
              <a:t>The </a:t>
            </a:r>
            <a:r>
              <a:rPr lang="en-US" sz="2900" dirty="0"/>
              <a:t>Lord made </a:t>
            </a:r>
            <a:r>
              <a:rPr lang="en-US" sz="2900" dirty="0">
                <a:solidFill>
                  <a:srgbClr val="FFFF00"/>
                </a:solidFill>
              </a:rPr>
              <a:t>Simon alone</a:t>
            </a:r>
            <a:r>
              <a:rPr lang="en-US" sz="2900" dirty="0"/>
              <a:t>, whom he named Peter, the </a:t>
            </a:r>
            <a:r>
              <a:rPr lang="en-US" sz="2900" dirty="0">
                <a:solidFill>
                  <a:srgbClr val="FFFF00"/>
                </a:solidFill>
              </a:rPr>
              <a:t>"rock" of his Church</a:t>
            </a:r>
            <a:r>
              <a:rPr lang="en-US" sz="2900" dirty="0"/>
              <a:t>. </a:t>
            </a:r>
          </a:p>
          <a:p>
            <a:pPr lvl="3"/>
            <a:r>
              <a:rPr lang="en-US" sz="2900" dirty="0"/>
              <a:t>He gave him the keys of his Church and </a:t>
            </a:r>
          </a:p>
          <a:p>
            <a:pPr lvl="3"/>
            <a:r>
              <a:rPr lang="en-US" sz="2900" dirty="0"/>
              <a:t>instituted him shepherd of the whole flock</a:t>
            </a:r>
            <a:r>
              <a:rPr lang="en-US" sz="2900" dirty="0" smtClean="0"/>
              <a:t>. </a:t>
            </a:r>
            <a:endParaRPr lang="en-US" sz="2900" dirty="0"/>
          </a:p>
          <a:p>
            <a:pPr lvl="3"/>
            <a:r>
              <a:rPr lang="en-US" sz="2900" dirty="0"/>
              <a:t>"The office of binding and loosing which was given to Peter was also assigned to the college of apostles united to its head</a:t>
            </a:r>
            <a:r>
              <a:rPr lang="en-US" sz="2900" dirty="0" smtClean="0"/>
              <a:t>.”</a:t>
            </a:r>
            <a:endParaRPr lang="en-US" sz="2900" dirty="0"/>
          </a:p>
          <a:p>
            <a:pPr lvl="3"/>
            <a:r>
              <a:rPr lang="en-US" sz="2900" dirty="0"/>
              <a:t>This pastoral office of Peter and the other apostles belongs to the Church's very foundation and is continued by the bishops under the primacy of the Pope. </a:t>
            </a:r>
          </a:p>
          <a:p>
            <a:endParaRPr lang="en-US" dirty="0"/>
          </a:p>
        </p:txBody>
      </p:sp>
    </p:spTree>
    <p:extLst>
      <p:ext uri="{BB962C8B-B14F-4D97-AF65-F5344CB8AC3E}">
        <p14:creationId xmlns:p14="http://schemas.microsoft.com/office/powerpoint/2010/main" val="33416689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784"/>
            <a:ext cx="8229600" cy="895684"/>
          </a:xfrm>
        </p:spPr>
        <p:txBody>
          <a:bodyPr>
            <a:normAutofit/>
          </a:bodyPr>
          <a:lstStyle/>
          <a:p>
            <a:r>
              <a:rPr lang="en-US" dirty="0" smtClean="0"/>
              <a:t>Matthew 16:13 ff.</a:t>
            </a:r>
            <a:endParaRPr lang="en-US" dirty="0"/>
          </a:p>
        </p:txBody>
      </p:sp>
      <p:sp>
        <p:nvSpPr>
          <p:cNvPr id="3" name="Content Placeholder 2"/>
          <p:cNvSpPr>
            <a:spLocks noGrp="1"/>
          </p:cNvSpPr>
          <p:nvPr>
            <p:ph idx="1"/>
          </p:nvPr>
        </p:nvSpPr>
        <p:spPr>
          <a:xfrm>
            <a:off x="253999" y="721900"/>
            <a:ext cx="8742947" cy="5975679"/>
          </a:xfrm>
        </p:spPr>
        <p:txBody>
          <a:bodyPr>
            <a:noAutofit/>
          </a:bodyPr>
          <a:lstStyle/>
          <a:p>
            <a:pPr marL="0" indent="0">
              <a:buNone/>
            </a:pPr>
            <a:r>
              <a:rPr lang="en-US" sz="2400" dirty="0" smtClean="0"/>
              <a:t>Now </a:t>
            </a:r>
            <a:r>
              <a:rPr lang="en-US" sz="2400" dirty="0"/>
              <a:t>when Jesus came into the district of </a:t>
            </a:r>
            <a:r>
              <a:rPr lang="en-US" sz="2400" dirty="0" err="1"/>
              <a:t>Caesare′a</a:t>
            </a:r>
            <a:r>
              <a:rPr lang="en-US" sz="2400" dirty="0"/>
              <a:t> Philippi, he asked his disciples, “Who do men say that the Son of man is?” </a:t>
            </a:r>
            <a:endParaRPr lang="en-US" sz="2400" dirty="0" smtClean="0"/>
          </a:p>
          <a:p>
            <a:pPr marL="0" indent="0">
              <a:buNone/>
            </a:pPr>
            <a:r>
              <a:rPr lang="en-US" sz="2400" baseline="30000" dirty="0" smtClean="0"/>
              <a:t>14</a:t>
            </a:r>
            <a:r>
              <a:rPr lang="en-US" sz="2400" baseline="30000" dirty="0"/>
              <a:t> </a:t>
            </a:r>
            <a:r>
              <a:rPr lang="en-US" sz="2400" dirty="0"/>
              <a:t>And they said, “Some say John the Baptist, others say </a:t>
            </a:r>
            <a:r>
              <a:rPr lang="en-US" sz="2400" dirty="0" err="1"/>
              <a:t>Eli′jah</a:t>
            </a:r>
            <a:r>
              <a:rPr lang="en-US" sz="2400" dirty="0"/>
              <a:t>, and others Jeremiah or one of the prophets.</a:t>
            </a:r>
            <a:r>
              <a:rPr lang="en-US" sz="2400" dirty="0" smtClean="0"/>
              <a:t>” </a:t>
            </a:r>
          </a:p>
          <a:p>
            <a:pPr marL="0" indent="0">
              <a:buNone/>
            </a:pPr>
            <a:r>
              <a:rPr lang="en-US" sz="2400" baseline="30000" dirty="0" smtClean="0"/>
              <a:t>15</a:t>
            </a:r>
            <a:r>
              <a:rPr lang="en-US" sz="2400" baseline="30000" dirty="0"/>
              <a:t> </a:t>
            </a:r>
            <a:r>
              <a:rPr lang="en-US" sz="2400" dirty="0"/>
              <a:t>He said to them, “But who do you say that I am?” </a:t>
            </a:r>
            <a:endParaRPr lang="en-US" sz="2400" dirty="0" smtClean="0"/>
          </a:p>
          <a:p>
            <a:pPr marL="0" indent="0">
              <a:buNone/>
            </a:pPr>
            <a:r>
              <a:rPr lang="en-US" sz="2400" baseline="30000" dirty="0" smtClean="0"/>
              <a:t>16</a:t>
            </a:r>
            <a:r>
              <a:rPr lang="en-US" sz="2400" baseline="30000" dirty="0"/>
              <a:t> </a:t>
            </a:r>
            <a:r>
              <a:rPr lang="en-US" sz="2400" dirty="0"/>
              <a:t>Simon Peter replied, “You are the Christ, the Son of the living God.</a:t>
            </a:r>
            <a:r>
              <a:rPr lang="en-US" sz="2400" dirty="0" smtClean="0"/>
              <a:t>” </a:t>
            </a:r>
          </a:p>
          <a:p>
            <a:pPr marL="0" indent="0">
              <a:buNone/>
            </a:pPr>
            <a:r>
              <a:rPr lang="en-US" sz="2400" baseline="30000" dirty="0" smtClean="0"/>
              <a:t>17</a:t>
            </a:r>
            <a:r>
              <a:rPr lang="en-US" sz="2400" baseline="30000" dirty="0"/>
              <a:t> </a:t>
            </a:r>
            <a:r>
              <a:rPr lang="en-US" sz="2400" dirty="0"/>
              <a:t>And Jesus answered him, “Blessed are you, Simon Bar-</a:t>
            </a:r>
            <a:r>
              <a:rPr lang="en-US" sz="2400" dirty="0" err="1"/>
              <a:t>Jona</a:t>
            </a:r>
            <a:r>
              <a:rPr lang="en-US" sz="2400" dirty="0"/>
              <a:t>! For flesh and blood has not revealed this to you, but my Father who is in heaven. </a:t>
            </a:r>
            <a:endParaRPr lang="en-US" sz="2400" dirty="0" smtClean="0"/>
          </a:p>
          <a:p>
            <a:pPr marL="0" indent="0">
              <a:buNone/>
            </a:pPr>
            <a:r>
              <a:rPr lang="en-US" sz="2400" baseline="30000" dirty="0" smtClean="0"/>
              <a:t>18</a:t>
            </a:r>
            <a:r>
              <a:rPr lang="en-US" sz="2400" baseline="30000" dirty="0"/>
              <a:t> </a:t>
            </a:r>
            <a:r>
              <a:rPr lang="en-US" sz="2400" dirty="0"/>
              <a:t>And I tell you, you are Peter</a:t>
            </a:r>
            <a:r>
              <a:rPr lang="en-US" sz="2400" dirty="0" smtClean="0"/>
              <a:t>,</a:t>
            </a:r>
            <a:r>
              <a:rPr lang="en-US" sz="2400" baseline="30000" dirty="0"/>
              <a:t> </a:t>
            </a:r>
            <a:r>
              <a:rPr lang="en-US" sz="2400" dirty="0" smtClean="0"/>
              <a:t>and </a:t>
            </a:r>
            <a:r>
              <a:rPr lang="en-US" sz="2400" dirty="0"/>
              <a:t>on this </a:t>
            </a:r>
            <a:r>
              <a:rPr lang="en-US" sz="2400" dirty="0" smtClean="0"/>
              <a:t>rock</a:t>
            </a:r>
            <a:r>
              <a:rPr lang="en-US" sz="2400" baseline="30000" dirty="0"/>
              <a:t> </a:t>
            </a:r>
            <a:r>
              <a:rPr lang="en-US" sz="2400" dirty="0" smtClean="0"/>
              <a:t> </a:t>
            </a:r>
            <a:r>
              <a:rPr lang="en-US" sz="2400" dirty="0"/>
              <a:t>I will build my church, and the powers of </a:t>
            </a:r>
            <a:r>
              <a:rPr lang="en-US" sz="2400" dirty="0" smtClean="0"/>
              <a:t>death </a:t>
            </a:r>
            <a:r>
              <a:rPr lang="en-US" sz="2400" dirty="0"/>
              <a:t>shall not prevail against it</a:t>
            </a:r>
            <a:r>
              <a:rPr lang="en-US" sz="2400" dirty="0" smtClean="0"/>
              <a:t>.</a:t>
            </a:r>
          </a:p>
          <a:p>
            <a:pPr marL="0" indent="0">
              <a:buNone/>
            </a:pPr>
            <a:r>
              <a:rPr lang="en-US" sz="2400" baseline="30000" dirty="0" smtClean="0"/>
              <a:t>19</a:t>
            </a:r>
            <a:r>
              <a:rPr lang="en-US" sz="2400" baseline="30000" dirty="0"/>
              <a:t> </a:t>
            </a:r>
            <a:r>
              <a:rPr lang="en-US" sz="2400" dirty="0"/>
              <a:t>I will give you the keys of the kingdom of </a:t>
            </a:r>
            <a:r>
              <a:rPr lang="en-US" sz="2400" dirty="0" err="1"/>
              <a:t>heaven</a:t>
            </a:r>
            <a:r>
              <a:rPr lang="en-US" sz="2400" dirty="0" err="1" smtClean="0"/>
              <a:t>,and</a:t>
            </a:r>
            <a:r>
              <a:rPr lang="en-US" sz="2400" dirty="0" smtClean="0"/>
              <a:t> </a:t>
            </a:r>
            <a:r>
              <a:rPr lang="en-US" sz="2400" dirty="0"/>
              <a:t>whatever you bind on earth shall be bound in heaven, and whatever you loose on earth shall be loosed in heaven.</a:t>
            </a:r>
            <a:r>
              <a:rPr lang="en-US" sz="2400" dirty="0" smtClean="0"/>
              <a:t>”</a:t>
            </a:r>
            <a:endParaRPr lang="en-US" sz="2400" dirty="0"/>
          </a:p>
        </p:txBody>
      </p:sp>
    </p:spTree>
    <p:extLst>
      <p:ext uri="{BB962C8B-B14F-4D97-AF65-F5344CB8AC3E}">
        <p14:creationId xmlns:p14="http://schemas.microsoft.com/office/powerpoint/2010/main" val="1319864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5684"/>
          </a:xfrm>
        </p:spPr>
        <p:txBody>
          <a:bodyPr>
            <a:normAutofit/>
          </a:bodyPr>
          <a:lstStyle/>
          <a:p>
            <a:r>
              <a:rPr lang="en-US" dirty="0" smtClean="0"/>
              <a:t>Matthew 16:13 ff.</a:t>
            </a:r>
            <a:endParaRPr lang="en-US" dirty="0"/>
          </a:p>
        </p:txBody>
      </p:sp>
      <p:sp>
        <p:nvSpPr>
          <p:cNvPr id="3" name="Content Placeholder 2"/>
          <p:cNvSpPr>
            <a:spLocks noGrp="1"/>
          </p:cNvSpPr>
          <p:nvPr>
            <p:ph idx="1"/>
          </p:nvPr>
        </p:nvSpPr>
        <p:spPr>
          <a:xfrm>
            <a:off x="253999" y="895684"/>
            <a:ext cx="8742947" cy="5801895"/>
          </a:xfrm>
        </p:spPr>
        <p:txBody>
          <a:bodyPr>
            <a:noAutofit/>
          </a:bodyPr>
          <a:lstStyle/>
          <a:p>
            <a:pPr marL="0" indent="0">
              <a:buNone/>
            </a:pPr>
            <a:r>
              <a:rPr lang="en-US" sz="2400" dirty="0" smtClean="0"/>
              <a:t>Now </a:t>
            </a:r>
            <a:r>
              <a:rPr lang="en-US" sz="2400" dirty="0"/>
              <a:t>when Jesus came into the district of </a:t>
            </a:r>
            <a:r>
              <a:rPr lang="en-US" sz="2400" dirty="0" err="1"/>
              <a:t>Caesare′a</a:t>
            </a:r>
            <a:r>
              <a:rPr lang="en-US" sz="2400" dirty="0"/>
              <a:t> Philippi, he asked his disciples, “</a:t>
            </a:r>
            <a:r>
              <a:rPr lang="en-US" sz="2400" dirty="0">
                <a:solidFill>
                  <a:srgbClr val="FFFF00"/>
                </a:solidFill>
              </a:rPr>
              <a:t>Who do men say that the Son of man is?</a:t>
            </a:r>
            <a:r>
              <a:rPr lang="en-US" sz="2400" dirty="0"/>
              <a:t>” </a:t>
            </a:r>
            <a:endParaRPr lang="en-US" sz="2400" dirty="0" smtClean="0"/>
          </a:p>
        </p:txBody>
      </p:sp>
    </p:spTree>
    <p:extLst>
      <p:ext uri="{BB962C8B-B14F-4D97-AF65-F5344CB8AC3E}">
        <p14:creationId xmlns:p14="http://schemas.microsoft.com/office/powerpoint/2010/main" val="13551252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5684"/>
          </a:xfrm>
        </p:spPr>
        <p:txBody>
          <a:bodyPr>
            <a:normAutofit/>
          </a:bodyPr>
          <a:lstStyle/>
          <a:p>
            <a:r>
              <a:rPr lang="en-US" dirty="0" smtClean="0"/>
              <a:t>Matthew 16:13 ff.</a:t>
            </a:r>
            <a:endParaRPr lang="en-US" dirty="0"/>
          </a:p>
        </p:txBody>
      </p:sp>
      <p:sp>
        <p:nvSpPr>
          <p:cNvPr id="3" name="Content Placeholder 2"/>
          <p:cNvSpPr>
            <a:spLocks noGrp="1"/>
          </p:cNvSpPr>
          <p:nvPr>
            <p:ph idx="1"/>
          </p:nvPr>
        </p:nvSpPr>
        <p:spPr>
          <a:xfrm>
            <a:off x="253999" y="895684"/>
            <a:ext cx="8742947" cy="5801895"/>
          </a:xfrm>
        </p:spPr>
        <p:txBody>
          <a:bodyPr>
            <a:noAutofit/>
          </a:bodyPr>
          <a:lstStyle/>
          <a:p>
            <a:pPr marL="0" indent="0">
              <a:buNone/>
            </a:pPr>
            <a:r>
              <a:rPr lang="en-US" sz="2400" dirty="0" smtClean="0"/>
              <a:t>Now </a:t>
            </a:r>
            <a:r>
              <a:rPr lang="en-US" sz="2400" dirty="0"/>
              <a:t>when Jesus came into the district of </a:t>
            </a:r>
            <a:r>
              <a:rPr lang="en-US" sz="2400" dirty="0" err="1"/>
              <a:t>Caesare′a</a:t>
            </a:r>
            <a:r>
              <a:rPr lang="en-US" sz="2400" dirty="0"/>
              <a:t> Philippi, he asked his disciples, “</a:t>
            </a:r>
            <a:r>
              <a:rPr lang="en-US" sz="2400" dirty="0">
                <a:solidFill>
                  <a:srgbClr val="FFFF00"/>
                </a:solidFill>
              </a:rPr>
              <a:t>Who do men say that the Son of man is?</a:t>
            </a:r>
            <a:r>
              <a:rPr lang="en-US" sz="2400" dirty="0"/>
              <a:t>” </a:t>
            </a:r>
            <a:endParaRPr lang="en-US" sz="2400" dirty="0" smtClean="0"/>
          </a:p>
          <a:p>
            <a:pPr marL="0" indent="0">
              <a:buNone/>
            </a:pPr>
            <a:r>
              <a:rPr lang="en-US" sz="2400" baseline="30000" dirty="0" smtClean="0"/>
              <a:t>14</a:t>
            </a:r>
            <a:r>
              <a:rPr lang="en-US" sz="2400" baseline="30000" dirty="0"/>
              <a:t> </a:t>
            </a:r>
            <a:r>
              <a:rPr lang="en-US" sz="2400" dirty="0"/>
              <a:t>And they said, “</a:t>
            </a:r>
            <a:r>
              <a:rPr lang="en-US" sz="2400" dirty="0">
                <a:solidFill>
                  <a:srgbClr val="FFFF00"/>
                </a:solidFill>
              </a:rPr>
              <a:t>Some say John the Baptist, others say </a:t>
            </a:r>
            <a:r>
              <a:rPr lang="en-US" sz="2400" dirty="0" err="1">
                <a:solidFill>
                  <a:srgbClr val="FFFF00"/>
                </a:solidFill>
              </a:rPr>
              <a:t>Eli′jah</a:t>
            </a:r>
            <a:r>
              <a:rPr lang="en-US" sz="2400" dirty="0">
                <a:solidFill>
                  <a:srgbClr val="FFFF00"/>
                </a:solidFill>
              </a:rPr>
              <a:t>, and others Jeremiah or one of the prophets.</a:t>
            </a:r>
            <a:r>
              <a:rPr lang="en-US" sz="2400" dirty="0" smtClean="0"/>
              <a:t>” </a:t>
            </a:r>
          </a:p>
        </p:txBody>
      </p:sp>
    </p:spTree>
    <p:extLst>
      <p:ext uri="{BB962C8B-B14F-4D97-AF65-F5344CB8AC3E}">
        <p14:creationId xmlns:p14="http://schemas.microsoft.com/office/powerpoint/2010/main" val="6547724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5684"/>
          </a:xfrm>
        </p:spPr>
        <p:txBody>
          <a:bodyPr>
            <a:normAutofit/>
          </a:bodyPr>
          <a:lstStyle/>
          <a:p>
            <a:r>
              <a:rPr lang="en-US" dirty="0" smtClean="0"/>
              <a:t>Matthew 16:13 ff.</a:t>
            </a:r>
            <a:endParaRPr lang="en-US" dirty="0"/>
          </a:p>
        </p:txBody>
      </p:sp>
      <p:sp>
        <p:nvSpPr>
          <p:cNvPr id="3" name="Content Placeholder 2"/>
          <p:cNvSpPr>
            <a:spLocks noGrp="1"/>
          </p:cNvSpPr>
          <p:nvPr>
            <p:ph idx="1"/>
          </p:nvPr>
        </p:nvSpPr>
        <p:spPr>
          <a:xfrm>
            <a:off x="253999" y="895684"/>
            <a:ext cx="8742947" cy="5801895"/>
          </a:xfrm>
        </p:spPr>
        <p:txBody>
          <a:bodyPr>
            <a:noAutofit/>
          </a:bodyPr>
          <a:lstStyle/>
          <a:p>
            <a:pPr marL="0" indent="0">
              <a:buNone/>
            </a:pPr>
            <a:r>
              <a:rPr lang="en-US" sz="2400" dirty="0" smtClean="0"/>
              <a:t>Now </a:t>
            </a:r>
            <a:r>
              <a:rPr lang="en-US" sz="2400" dirty="0"/>
              <a:t>when Jesus came into the district of </a:t>
            </a:r>
            <a:r>
              <a:rPr lang="en-US" sz="2400" dirty="0" err="1"/>
              <a:t>Caesare′a</a:t>
            </a:r>
            <a:r>
              <a:rPr lang="en-US" sz="2400" dirty="0"/>
              <a:t> Philippi, he asked his disciples, “Who do men say that the Son of man is?” </a:t>
            </a:r>
            <a:endParaRPr lang="en-US" sz="2400" dirty="0" smtClean="0"/>
          </a:p>
          <a:p>
            <a:pPr marL="0" indent="0">
              <a:buNone/>
            </a:pPr>
            <a:r>
              <a:rPr lang="en-US" sz="2400" baseline="30000" dirty="0" smtClean="0"/>
              <a:t>14</a:t>
            </a:r>
            <a:r>
              <a:rPr lang="en-US" sz="2400" baseline="30000" dirty="0"/>
              <a:t> </a:t>
            </a:r>
            <a:r>
              <a:rPr lang="en-US" sz="2400" dirty="0"/>
              <a:t>And they said, “Some say John the Baptist, others say </a:t>
            </a:r>
            <a:r>
              <a:rPr lang="en-US" sz="2400" dirty="0" err="1"/>
              <a:t>Eli′jah</a:t>
            </a:r>
            <a:r>
              <a:rPr lang="en-US" sz="2400" dirty="0"/>
              <a:t>, and others Jeremiah or one of the prophets.</a:t>
            </a:r>
            <a:r>
              <a:rPr lang="en-US" sz="2400" dirty="0" smtClean="0"/>
              <a:t>” </a:t>
            </a:r>
          </a:p>
          <a:p>
            <a:pPr marL="0" indent="0">
              <a:buNone/>
            </a:pPr>
            <a:r>
              <a:rPr lang="en-US" sz="2400" baseline="30000" dirty="0" smtClean="0"/>
              <a:t>15</a:t>
            </a:r>
            <a:r>
              <a:rPr lang="en-US" sz="2400" baseline="30000" dirty="0"/>
              <a:t> </a:t>
            </a:r>
            <a:r>
              <a:rPr lang="en-US" sz="2400" dirty="0"/>
              <a:t>He said to them, “</a:t>
            </a:r>
            <a:r>
              <a:rPr lang="en-US" sz="2400" dirty="0">
                <a:solidFill>
                  <a:srgbClr val="FFFF00"/>
                </a:solidFill>
              </a:rPr>
              <a:t>But who do you say that I am?</a:t>
            </a:r>
            <a:r>
              <a:rPr lang="en-US" sz="2400" dirty="0"/>
              <a:t>” </a:t>
            </a:r>
            <a:endParaRPr lang="en-US" sz="2400" dirty="0" smtClean="0"/>
          </a:p>
        </p:txBody>
      </p:sp>
    </p:spTree>
    <p:extLst>
      <p:ext uri="{BB962C8B-B14F-4D97-AF65-F5344CB8AC3E}">
        <p14:creationId xmlns:p14="http://schemas.microsoft.com/office/powerpoint/2010/main" val="16886814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I. </a:t>
            </a:r>
            <a:r>
              <a:rPr lang="en-US" b="1" u="sng" dirty="0" smtClean="0">
                <a:solidFill>
                  <a:srgbClr val="FF0000"/>
                </a:solidFill>
              </a:rPr>
              <a:t>Precepts </a:t>
            </a:r>
            <a:r>
              <a:rPr lang="en-US" b="1" u="sng" dirty="0">
                <a:solidFill>
                  <a:srgbClr val="FF0000"/>
                </a:solidFill>
              </a:rPr>
              <a:t>of the Catholic Church</a:t>
            </a:r>
            <a:r>
              <a:rPr lang="en-US" dirty="0">
                <a:solidFill>
                  <a:srgbClr val="FF0000"/>
                </a:solidFill>
              </a:rPr>
              <a:t> </a:t>
            </a:r>
          </a:p>
        </p:txBody>
      </p:sp>
      <p:sp>
        <p:nvSpPr>
          <p:cNvPr id="3" name="Content Placeholder 2"/>
          <p:cNvSpPr>
            <a:spLocks noGrp="1"/>
          </p:cNvSpPr>
          <p:nvPr>
            <p:ph idx="1"/>
          </p:nvPr>
        </p:nvSpPr>
        <p:spPr>
          <a:xfrm>
            <a:off x="200525" y="1323474"/>
            <a:ext cx="8716211" cy="5160210"/>
          </a:xfrm>
        </p:spPr>
        <p:txBody>
          <a:bodyPr>
            <a:normAutofit fontScale="77500" lnSpcReduction="20000"/>
          </a:bodyPr>
          <a:lstStyle/>
          <a:p>
            <a:pPr lvl="0"/>
            <a:r>
              <a:rPr lang="en-US" dirty="0"/>
              <a:t>The </a:t>
            </a:r>
            <a:r>
              <a:rPr lang="en-US" b="1" u="sng" dirty="0">
                <a:solidFill>
                  <a:srgbClr val="FF0000"/>
                </a:solidFill>
              </a:rPr>
              <a:t>Precepts of the Catholic Church</a:t>
            </a:r>
            <a:r>
              <a:rPr lang="en-US" dirty="0">
                <a:solidFill>
                  <a:srgbClr val="FF0000"/>
                </a:solidFill>
              </a:rPr>
              <a:t> </a:t>
            </a:r>
            <a:r>
              <a:rPr lang="en-US" dirty="0"/>
              <a:t>are a description of the </a:t>
            </a:r>
            <a:r>
              <a:rPr lang="en-US" b="1" dirty="0">
                <a:solidFill>
                  <a:srgbClr val="FFFF00"/>
                </a:solidFill>
              </a:rPr>
              <a:t>absolute minimum</a:t>
            </a:r>
            <a:r>
              <a:rPr lang="en-US" dirty="0">
                <a:solidFill>
                  <a:srgbClr val="FFFF00"/>
                </a:solidFill>
              </a:rPr>
              <a:t> </a:t>
            </a:r>
            <a:r>
              <a:rPr lang="en-US" dirty="0"/>
              <a:t>actions required of Catholics regarding the Church. </a:t>
            </a:r>
            <a:br>
              <a:rPr lang="en-US" dirty="0"/>
            </a:br>
            <a:endParaRPr lang="en-US" dirty="0" smtClean="0"/>
          </a:p>
          <a:p>
            <a:pPr lvl="0">
              <a:buFont typeface="Wingdings" charset="2"/>
              <a:buChar char="Ø"/>
            </a:pPr>
            <a:r>
              <a:rPr lang="en-US" dirty="0" smtClean="0"/>
              <a:t>The </a:t>
            </a:r>
            <a:r>
              <a:rPr lang="en-US" dirty="0"/>
              <a:t>Church uses these precepts remind us that </a:t>
            </a:r>
            <a:r>
              <a:rPr lang="en-US" b="1" u="sng" dirty="0">
                <a:solidFill>
                  <a:srgbClr val="FFFF00"/>
                </a:solidFill>
              </a:rPr>
              <a:t>Christian life requires a commitment to prayer and active participation in the liturgy and sacrament</a:t>
            </a:r>
            <a:r>
              <a:rPr lang="en-US" u="sng" dirty="0">
                <a:solidFill>
                  <a:srgbClr val="FFFF00"/>
                </a:solidFill>
              </a:rPr>
              <a:t>s</a:t>
            </a:r>
            <a:r>
              <a:rPr lang="en-US" dirty="0"/>
              <a:t>. </a:t>
            </a:r>
            <a:endParaRPr lang="en-US" dirty="0" smtClean="0"/>
          </a:p>
          <a:p>
            <a:pPr lvl="1">
              <a:buFont typeface="Wingdings" charset="2"/>
              <a:buChar char="Ø"/>
            </a:pPr>
            <a:r>
              <a:rPr lang="en-US" dirty="0" smtClean="0"/>
              <a:t>If </a:t>
            </a:r>
            <a:r>
              <a:rPr lang="en-US" dirty="0"/>
              <a:t>we fall below this bare-minimum level, </a:t>
            </a:r>
            <a:r>
              <a:rPr lang="en-US" dirty="0">
                <a:solidFill>
                  <a:srgbClr val="FFFF00"/>
                </a:solidFill>
              </a:rPr>
              <a:t>we can’t rightly consider ourselves to be in full communion with the Catholic Church</a:t>
            </a:r>
            <a:r>
              <a:rPr lang="en-US" dirty="0"/>
              <a:t>.</a:t>
            </a:r>
          </a:p>
          <a:p>
            <a:pPr lvl="0">
              <a:buFont typeface="Wingdings" charset="2"/>
              <a:buChar char="Ø"/>
            </a:pPr>
            <a:r>
              <a:rPr lang="en-US" dirty="0"/>
              <a:t>Each of these precepts of the Catholic Church is </a:t>
            </a:r>
            <a:r>
              <a:rPr lang="en-US" b="1" u="sng" dirty="0">
                <a:solidFill>
                  <a:srgbClr val="FFFF00"/>
                </a:solidFill>
              </a:rPr>
              <a:t>a requirement</a:t>
            </a:r>
            <a:r>
              <a:rPr lang="en-US" dirty="0"/>
              <a:t>. Together with the </a:t>
            </a:r>
            <a:r>
              <a:rPr lang="en-US" b="1" u="sng" dirty="0">
                <a:solidFill>
                  <a:srgbClr val="FFFF00"/>
                </a:solidFill>
              </a:rPr>
              <a:t>Ten Commandments</a:t>
            </a:r>
            <a:r>
              <a:rPr lang="en-US" dirty="0"/>
              <a:t>, they represent </a:t>
            </a:r>
            <a:r>
              <a:rPr lang="en-US" b="1" u="sng" dirty="0"/>
              <a:t>the minimum level of moral living</a:t>
            </a:r>
            <a:r>
              <a:rPr lang="en-US" dirty="0"/>
              <a:t>.</a:t>
            </a:r>
          </a:p>
          <a:p>
            <a:pPr lvl="0">
              <a:buFont typeface="Wingdings" charset="2"/>
              <a:buChar char="Ø"/>
            </a:pPr>
            <a:r>
              <a:rPr lang="en-US" b="1" u="sng" dirty="0">
                <a:solidFill>
                  <a:srgbClr val="FFFF00"/>
                </a:solidFill>
              </a:rPr>
              <a:t>Intentional violation</a:t>
            </a:r>
            <a:r>
              <a:rPr lang="en-US" dirty="0">
                <a:solidFill>
                  <a:srgbClr val="FFFF00"/>
                </a:solidFill>
              </a:rPr>
              <a:t> </a:t>
            </a:r>
            <a:r>
              <a:rPr lang="en-US" dirty="0"/>
              <a:t>of the precepts or the Commandments is a grave matter, meaning a </a:t>
            </a:r>
            <a:r>
              <a:rPr lang="en-US" b="1" u="sng" dirty="0">
                <a:solidFill>
                  <a:srgbClr val="FFFF00"/>
                </a:solidFill>
              </a:rPr>
              <a:t>mortal sin</a:t>
            </a:r>
            <a:r>
              <a:rPr lang="en-US" b="1" dirty="0"/>
              <a:t>.</a:t>
            </a:r>
            <a:endParaRPr lang="en-US" dirty="0"/>
          </a:p>
          <a:p>
            <a:endParaRPr lang="en-US" dirty="0"/>
          </a:p>
        </p:txBody>
      </p:sp>
    </p:spTree>
    <p:extLst>
      <p:ext uri="{BB962C8B-B14F-4D97-AF65-F5344CB8AC3E}">
        <p14:creationId xmlns:p14="http://schemas.microsoft.com/office/powerpoint/2010/main" val="1281257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5684"/>
          </a:xfrm>
        </p:spPr>
        <p:txBody>
          <a:bodyPr>
            <a:normAutofit/>
          </a:bodyPr>
          <a:lstStyle/>
          <a:p>
            <a:r>
              <a:rPr lang="en-US" dirty="0" smtClean="0"/>
              <a:t>Matthew 16:13 ff.</a:t>
            </a:r>
            <a:endParaRPr lang="en-US" dirty="0"/>
          </a:p>
        </p:txBody>
      </p:sp>
      <p:sp>
        <p:nvSpPr>
          <p:cNvPr id="3" name="Content Placeholder 2"/>
          <p:cNvSpPr>
            <a:spLocks noGrp="1"/>
          </p:cNvSpPr>
          <p:nvPr>
            <p:ph idx="1"/>
          </p:nvPr>
        </p:nvSpPr>
        <p:spPr>
          <a:xfrm>
            <a:off x="253999" y="895684"/>
            <a:ext cx="8742947" cy="5801895"/>
          </a:xfrm>
        </p:spPr>
        <p:txBody>
          <a:bodyPr>
            <a:noAutofit/>
          </a:bodyPr>
          <a:lstStyle/>
          <a:p>
            <a:pPr marL="0" indent="0">
              <a:buNone/>
            </a:pPr>
            <a:r>
              <a:rPr lang="en-US" sz="2400" dirty="0" smtClean="0"/>
              <a:t>Now </a:t>
            </a:r>
            <a:r>
              <a:rPr lang="en-US" sz="2400" dirty="0"/>
              <a:t>when Jesus came into the district of </a:t>
            </a:r>
            <a:r>
              <a:rPr lang="en-US" sz="2400" dirty="0" err="1"/>
              <a:t>Caesare′a</a:t>
            </a:r>
            <a:r>
              <a:rPr lang="en-US" sz="2400" dirty="0"/>
              <a:t> Philippi, he asked his disciples, “Who do men say that the Son of man is?” </a:t>
            </a:r>
            <a:endParaRPr lang="en-US" sz="2400" dirty="0" smtClean="0"/>
          </a:p>
          <a:p>
            <a:pPr marL="0" indent="0">
              <a:buNone/>
            </a:pPr>
            <a:r>
              <a:rPr lang="en-US" sz="2400" baseline="30000" dirty="0" smtClean="0"/>
              <a:t>14</a:t>
            </a:r>
            <a:r>
              <a:rPr lang="en-US" sz="2400" baseline="30000" dirty="0"/>
              <a:t> </a:t>
            </a:r>
            <a:r>
              <a:rPr lang="en-US" sz="2400" dirty="0"/>
              <a:t>And they said, “Some say John the Baptist, others say </a:t>
            </a:r>
            <a:r>
              <a:rPr lang="en-US" sz="2400" dirty="0" err="1"/>
              <a:t>Eli′jah</a:t>
            </a:r>
            <a:r>
              <a:rPr lang="en-US" sz="2400" dirty="0"/>
              <a:t>, and others Jeremiah or one of the prophets.</a:t>
            </a:r>
            <a:r>
              <a:rPr lang="en-US" sz="2400" dirty="0" smtClean="0"/>
              <a:t>” </a:t>
            </a:r>
          </a:p>
          <a:p>
            <a:pPr marL="0" indent="0">
              <a:buNone/>
            </a:pPr>
            <a:r>
              <a:rPr lang="en-US" sz="2400" baseline="30000" dirty="0" smtClean="0"/>
              <a:t>15</a:t>
            </a:r>
            <a:r>
              <a:rPr lang="en-US" sz="2400" baseline="30000" dirty="0"/>
              <a:t> </a:t>
            </a:r>
            <a:r>
              <a:rPr lang="en-US" sz="2400" dirty="0"/>
              <a:t>He said to them, “</a:t>
            </a:r>
            <a:r>
              <a:rPr lang="en-US" sz="2400" dirty="0">
                <a:solidFill>
                  <a:srgbClr val="FFFF00"/>
                </a:solidFill>
              </a:rPr>
              <a:t>But who do you say that I am?</a:t>
            </a:r>
            <a:r>
              <a:rPr lang="en-US" sz="2400" dirty="0"/>
              <a:t>” </a:t>
            </a:r>
            <a:endParaRPr lang="en-US" sz="2400" dirty="0" smtClean="0"/>
          </a:p>
          <a:p>
            <a:pPr marL="0" indent="0" algn="ctr">
              <a:buNone/>
            </a:pPr>
            <a:r>
              <a:rPr lang="en-US" sz="4000" baseline="30000" dirty="0" smtClean="0"/>
              <a:t>16</a:t>
            </a:r>
            <a:r>
              <a:rPr lang="en-US" sz="4000" baseline="30000" dirty="0"/>
              <a:t> </a:t>
            </a:r>
            <a:r>
              <a:rPr lang="en-US" sz="4000" dirty="0">
                <a:solidFill>
                  <a:srgbClr val="FF0000"/>
                </a:solidFill>
              </a:rPr>
              <a:t>Simon Peter replied</a:t>
            </a:r>
            <a:r>
              <a:rPr lang="en-US" sz="4000" dirty="0"/>
              <a:t>, </a:t>
            </a:r>
            <a:endParaRPr lang="en-US" sz="4000" dirty="0" smtClean="0"/>
          </a:p>
          <a:p>
            <a:pPr marL="0" indent="0" algn="ctr">
              <a:buNone/>
            </a:pPr>
            <a:r>
              <a:rPr lang="en-US" sz="4000" dirty="0" smtClean="0">
                <a:solidFill>
                  <a:srgbClr val="FFFF00"/>
                </a:solidFill>
              </a:rPr>
              <a:t>“</a:t>
            </a:r>
            <a:r>
              <a:rPr lang="en-US" sz="4000" dirty="0">
                <a:solidFill>
                  <a:srgbClr val="FFFF00"/>
                </a:solidFill>
              </a:rPr>
              <a:t>You are the Christ, the Son of the living God.</a:t>
            </a:r>
            <a:r>
              <a:rPr lang="en-US" sz="4000" dirty="0" smtClean="0">
                <a:solidFill>
                  <a:srgbClr val="FFFF00"/>
                </a:solidFill>
              </a:rPr>
              <a:t>” </a:t>
            </a:r>
          </a:p>
        </p:txBody>
      </p:sp>
    </p:spTree>
    <p:extLst>
      <p:ext uri="{BB962C8B-B14F-4D97-AF65-F5344CB8AC3E}">
        <p14:creationId xmlns:p14="http://schemas.microsoft.com/office/powerpoint/2010/main" val="23311396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5684"/>
          </a:xfrm>
        </p:spPr>
        <p:txBody>
          <a:bodyPr>
            <a:normAutofit/>
          </a:bodyPr>
          <a:lstStyle/>
          <a:p>
            <a:r>
              <a:rPr lang="en-US" dirty="0" smtClean="0"/>
              <a:t>Matthew 16:13 ff.</a:t>
            </a:r>
            <a:endParaRPr lang="en-US" dirty="0"/>
          </a:p>
        </p:txBody>
      </p:sp>
      <p:sp>
        <p:nvSpPr>
          <p:cNvPr id="3" name="Content Placeholder 2"/>
          <p:cNvSpPr>
            <a:spLocks noGrp="1"/>
          </p:cNvSpPr>
          <p:nvPr>
            <p:ph idx="1"/>
          </p:nvPr>
        </p:nvSpPr>
        <p:spPr>
          <a:xfrm>
            <a:off x="253999" y="895684"/>
            <a:ext cx="8742947" cy="5801895"/>
          </a:xfrm>
        </p:spPr>
        <p:txBody>
          <a:bodyPr>
            <a:noAutofit/>
          </a:bodyPr>
          <a:lstStyle/>
          <a:p>
            <a:pPr marL="0" indent="0">
              <a:buNone/>
            </a:pPr>
            <a:r>
              <a:rPr lang="en-US" sz="2400" baseline="30000" dirty="0" smtClean="0"/>
              <a:t>17</a:t>
            </a:r>
            <a:r>
              <a:rPr lang="en-US" sz="2400" baseline="30000" dirty="0"/>
              <a:t> </a:t>
            </a:r>
            <a:r>
              <a:rPr lang="en-US" sz="2400" dirty="0"/>
              <a:t>And Jesus answered him, </a:t>
            </a:r>
            <a:endParaRPr lang="en-US" sz="2400" dirty="0" smtClean="0"/>
          </a:p>
          <a:p>
            <a:pPr marL="0" indent="0">
              <a:buNone/>
            </a:pPr>
            <a:endParaRPr lang="en-US" sz="2400" dirty="0" smtClean="0"/>
          </a:p>
          <a:p>
            <a:pPr marL="457200" indent="-457200" algn="ctr">
              <a:buAutoNum type="arabicPeriod"/>
            </a:pPr>
            <a:r>
              <a:rPr lang="en-US" sz="2400" dirty="0" smtClean="0"/>
              <a:t>“</a:t>
            </a:r>
            <a:r>
              <a:rPr lang="en-US" sz="3600" dirty="0">
                <a:solidFill>
                  <a:srgbClr val="FFFF00"/>
                </a:solidFill>
              </a:rPr>
              <a:t>Blessed are you, Simon Bar-</a:t>
            </a:r>
            <a:r>
              <a:rPr lang="en-US" sz="3600" dirty="0" err="1">
                <a:solidFill>
                  <a:srgbClr val="FFFF00"/>
                </a:solidFill>
              </a:rPr>
              <a:t>Jona</a:t>
            </a:r>
            <a:r>
              <a:rPr lang="en-US" sz="3600" dirty="0">
                <a:solidFill>
                  <a:srgbClr val="FFFF00"/>
                </a:solidFill>
              </a:rPr>
              <a:t>! For flesh and blood has not revealed this to you, but my Father who is in heaven</a:t>
            </a:r>
            <a:r>
              <a:rPr lang="en-US" sz="2400" dirty="0"/>
              <a:t>. </a:t>
            </a:r>
            <a:endParaRPr lang="en-US" sz="2400" dirty="0" smtClean="0"/>
          </a:p>
          <a:p>
            <a:pPr marL="0" indent="0" algn="ctr">
              <a:buNone/>
            </a:pPr>
            <a:endParaRPr lang="en-US" sz="2400" dirty="0" smtClean="0">
              <a:solidFill>
                <a:schemeClr val="bg1"/>
              </a:solidFill>
            </a:endParaRPr>
          </a:p>
          <a:p>
            <a:pPr marL="457200" indent="-457200" algn="ctr">
              <a:buAutoNum type="arabicPeriod"/>
            </a:pPr>
            <a:r>
              <a:rPr lang="en-US" sz="2400" baseline="30000" dirty="0" smtClean="0">
                <a:solidFill>
                  <a:schemeClr val="bg1"/>
                </a:solidFill>
              </a:rPr>
              <a:t>18</a:t>
            </a:r>
            <a:r>
              <a:rPr lang="en-US" sz="2400" baseline="30000" dirty="0">
                <a:solidFill>
                  <a:schemeClr val="bg1"/>
                </a:solidFill>
              </a:rPr>
              <a:t> </a:t>
            </a:r>
            <a:r>
              <a:rPr lang="en-US" sz="2400" dirty="0">
                <a:solidFill>
                  <a:schemeClr val="bg1"/>
                </a:solidFill>
              </a:rPr>
              <a:t>And I tell you, you are Peter</a:t>
            </a:r>
            <a:r>
              <a:rPr lang="en-US" sz="2400" dirty="0" smtClean="0">
                <a:solidFill>
                  <a:schemeClr val="bg1"/>
                </a:solidFill>
              </a:rPr>
              <a:t>, </a:t>
            </a:r>
            <a:r>
              <a:rPr lang="en-US" sz="2400" dirty="0">
                <a:solidFill>
                  <a:schemeClr val="bg1"/>
                </a:solidFill>
              </a:rPr>
              <a:t>and on this </a:t>
            </a:r>
            <a:r>
              <a:rPr lang="en-US" sz="2400" dirty="0" smtClean="0">
                <a:solidFill>
                  <a:schemeClr val="bg1"/>
                </a:solidFill>
              </a:rPr>
              <a:t>rock</a:t>
            </a:r>
            <a:r>
              <a:rPr lang="en-US" sz="2400" baseline="30000" dirty="0">
                <a:solidFill>
                  <a:schemeClr val="bg1"/>
                </a:solidFill>
              </a:rPr>
              <a:t> </a:t>
            </a:r>
            <a:r>
              <a:rPr lang="en-US" sz="2400" dirty="0" smtClean="0">
                <a:solidFill>
                  <a:schemeClr val="bg1"/>
                </a:solidFill>
              </a:rPr>
              <a:t>I </a:t>
            </a:r>
            <a:r>
              <a:rPr lang="en-US" sz="2400" dirty="0">
                <a:solidFill>
                  <a:schemeClr val="bg1"/>
                </a:solidFill>
              </a:rPr>
              <a:t>will build my church, and the powers of </a:t>
            </a:r>
            <a:r>
              <a:rPr lang="en-US" sz="2400" dirty="0" smtClean="0">
                <a:solidFill>
                  <a:schemeClr val="bg1"/>
                </a:solidFill>
              </a:rPr>
              <a:t>death</a:t>
            </a:r>
            <a:r>
              <a:rPr lang="en-US" sz="2400" baseline="30000" dirty="0">
                <a:solidFill>
                  <a:schemeClr val="bg1"/>
                </a:solidFill>
              </a:rPr>
              <a:t> </a:t>
            </a:r>
            <a:r>
              <a:rPr lang="en-US" sz="2400" dirty="0" smtClean="0">
                <a:solidFill>
                  <a:schemeClr val="bg1"/>
                </a:solidFill>
              </a:rPr>
              <a:t>shall </a:t>
            </a:r>
            <a:r>
              <a:rPr lang="en-US" sz="2400" dirty="0">
                <a:solidFill>
                  <a:schemeClr val="bg1"/>
                </a:solidFill>
              </a:rPr>
              <a:t>not prevail against it</a:t>
            </a:r>
            <a:r>
              <a:rPr lang="en-US" sz="2400" dirty="0" smtClean="0">
                <a:solidFill>
                  <a:schemeClr val="bg1"/>
                </a:solidFill>
              </a:rPr>
              <a:t>. </a:t>
            </a:r>
            <a:endParaRPr lang="en-US" sz="2400" dirty="0">
              <a:solidFill>
                <a:schemeClr val="bg1"/>
              </a:solidFill>
            </a:endParaRPr>
          </a:p>
          <a:p>
            <a:pPr marL="457200" indent="-457200" algn="ctr">
              <a:buAutoNum type="arabicPeriod"/>
            </a:pPr>
            <a:endParaRPr lang="en-US" sz="2400" baseline="30000" dirty="0" smtClean="0">
              <a:solidFill>
                <a:schemeClr val="bg1"/>
              </a:solidFill>
            </a:endParaRPr>
          </a:p>
          <a:p>
            <a:pPr marL="457200" indent="-457200" algn="ctr">
              <a:buAutoNum type="arabicPeriod"/>
            </a:pPr>
            <a:r>
              <a:rPr lang="en-US" sz="2400" baseline="30000" dirty="0" smtClean="0">
                <a:solidFill>
                  <a:schemeClr val="bg1"/>
                </a:solidFill>
              </a:rPr>
              <a:t>19</a:t>
            </a:r>
            <a:r>
              <a:rPr lang="en-US" sz="2400" baseline="30000" dirty="0">
                <a:solidFill>
                  <a:schemeClr val="bg1"/>
                </a:solidFill>
              </a:rPr>
              <a:t> </a:t>
            </a:r>
            <a:r>
              <a:rPr lang="en-US" sz="2400" dirty="0">
                <a:solidFill>
                  <a:schemeClr val="bg1"/>
                </a:solidFill>
              </a:rPr>
              <a:t>I will give you the keys of the kingdom of heaven</a:t>
            </a:r>
            <a:r>
              <a:rPr lang="en-US" sz="2400" dirty="0" smtClean="0">
                <a:solidFill>
                  <a:schemeClr val="bg1"/>
                </a:solidFill>
              </a:rPr>
              <a:t>,</a:t>
            </a:r>
            <a:r>
              <a:rPr lang="en-US" sz="2400" baseline="30000" dirty="0">
                <a:solidFill>
                  <a:schemeClr val="bg1"/>
                </a:solidFill>
              </a:rPr>
              <a:t> </a:t>
            </a:r>
            <a:r>
              <a:rPr lang="en-US" sz="2400" dirty="0" smtClean="0">
                <a:solidFill>
                  <a:schemeClr val="bg1"/>
                </a:solidFill>
              </a:rPr>
              <a:t>and </a:t>
            </a:r>
            <a:r>
              <a:rPr lang="en-US" sz="2400" dirty="0">
                <a:solidFill>
                  <a:schemeClr val="bg1"/>
                </a:solidFill>
              </a:rPr>
              <a:t>whatever you bind on earth shall be bound in heaven, and whatever you loose on earth shall be loosed in heaven.” </a:t>
            </a:r>
            <a:endParaRPr lang="en-US" sz="2400" dirty="0" smtClean="0">
              <a:solidFill>
                <a:schemeClr val="bg1"/>
              </a:solidFill>
            </a:endParaRPr>
          </a:p>
        </p:txBody>
      </p:sp>
    </p:spTree>
    <p:extLst>
      <p:ext uri="{BB962C8B-B14F-4D97-AF65-F5344CB8AC3E}">
        <p14:creationId xmlns:p14="http://schemas.microsoft.com/office/powerpoint/2010/main" val="10458062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5684"/>
          </a:xfrm>
        </p:spPr>
        <p:txBody>
          <a:bodyPr>
            <a:normAutofit/>
          </a:bodyPr>
          <a:lstStyle/>
          <a:p>
            <a:r>
              <a:rPr lang="en-US" dirty="0" smtClean="0"/>
              <a:t>Matthew 16:13 ff.</a:t>
            </a:r>
            <a:endParaRPr lang="en-US" dirty="0"/>
          </a:p>
        </p:txBody>
      </p:sp>
      <p:sp>
        <p:nvSpPr>
          <p:cNvPr id="3" name="Content Placeholder 2"/>
          <p:cNvSpPr>
            <a:spLocks noGrp="1"/>
          </p:cNvSpPr>
          <p:nvPr>
            <p:ph idx="1"/>
          </p:nvPr>
        </p:nvSpPr>
        <p:spPr>
          <a:xfrm>
            <a:off x="253999" y="895684"/>
            <a:ext cx="8742947" cy="5801895"/>
          </a:xfrm>
        </p:spPr>
        <p:txBody>
          <a:bodyPr>
            <a:noAutofit/>
          </a:bodyPr>
          <a:lstStyle/>
          <a:p>
            <a:pPr marL="0" indent="0">
              <a:buNone/>
            </a:pPr>
            <a:r>
              <a:rPr lang="en-US" sz="2400" baseline="30000" dirty="0" smtClean="0"/>
              <a:t>17</a:t>
            </a:r>
            <a:r>
              <a:rPr lang="en-US" sz="2400" baseline="30000" dirty="0"/>
              <a:t> </a:t>
            </a:r>
            <a:r>
              <a:rPr lang="en-US" sz="2400" dirty="0"/>
              <a:t>And Jesus answered him, </a:t>
            </a:r>
            <a:endParaRPr lang="en-US" sz="2400" dirty="0" smtClean="0"/>
          </a:p>
          <a:p>
            <a:pPr marL="0" indent="0">
              <a:buNone/>
            </a:pPr>
            <a:endParaRPr lang="en-US" sz="2400" dirty="0" smtClean="0"/>
          </a:p>
          <a:p>
            <a:pPr marL="457200" indent="-457200" algn="ctr">
              <a:buAutoNum type="arabicPeriod"/>
            </a:pPr>
            <a:r>
              <a:rPr lang="en-US" sz="2400" dirty="0" smtClean="0"/>
              <a:t>“</a:t>
            </a:r>
            <a:r>
              <a:rPr lang="en-US" sz="2400" dirty="0"/>
              <a:t>Blessed are you, Simon Bar-</a:t>
            </a:r>
            <a:r>
              <a:rPr lang="en-US" sz="2400" dirty="0" err="1"/>
              <a:t>Jona</a:t>
            </a:r>
            <a:r>
              <a:rPr lang="en-US" sz="2400" dirty="0"/>
              <a:t>! For flesh and blood has not revealed this to you, but my Father who is in heaven. </a:t>
            </a:r>
            <a:endParaRPr lang="en-US" sz="2400" dirty="0" smtClean="0"/>
          </a:p>
          <a:p>
            <a:pPr marL="0" indent="0" algn="ctr">
              <a:buNone/>
            </a:pPr>
            <a:endParaRPr lang="en-US" sz="2400" dirty="0" smtClean="0"/>
          </a:p>
          <a:p>
            <a:pPr marL="457200" indent="-457200" algn="ctr">
              <a:buAutoNum type="arabicPeriod"/>
            </a:pPr>
            <a:r>
              <a:rPr lang="en-US" sz="3600" baseline="30000" dirty="0" smtClean="0">
                <a:solidFill>
                  <a:srgbClr val="FFFF00"/>
                </a:solidFill>
              </a:rPr>
              <a:t>18</a:t>
            </a:r>
            <a:r>
              <a:rPr lang="en-US" sz="3600" baseline="30000" dirty="0">
                <a:solidFill>
                  <a:srgbClr val="FFFF00"/>
                </a:solidFill>
              </a:rPr>
              <a:t> </a:t>
            </a:r>
            <a:r>
              <a:rPr lang="en-US" sz="3600" dirty="0">
                <a:solidFill>
                  <a:srgbClr val="FFFF00"/>
                </a:solidFill>
              </a:rPr>
              <a:t>And I tell you, you are Peter</a:t>
            </a:r>
            <a:r>
              <a:rPr lang="en-US" sz="3600" dirty="0" smtClean="0">
                <a:solidFill>
                  <a:srgbClr val="FFFF00"/>
                </a:solidFill>
              </a:rPr>
              <a:t>, </a:t>
            </a:r>
            <a:r>
              <a:rPr lang="en-US" sz="3600" dirty="0">
                <a:solidFill>
                  <a:srgbClr val="FFFF00"/>
                </a:solidFill>
              </a:rPr>
              <a:t>and on this </a:t>
            </a:r>
            <a:r>
              <a:rPr lang="en-US" sz="3600" dirty="0" smtClean="0">
                <a:solidFill>
                  <a:srgbClr val="FFFF00"/>
                </a:solidFill>
              </a:rPr>
              <a:t>rock</a:t>
            </a:r>
            <a:r>
              <a:rPr lang="en-US" sz="3600" baseline="30000" dirty="0">
                <a:solidFill>
                  <a:srgbClr val="FFFF00"/>
                </a:solidFill>
              </a:rPr>
              <a:t> </a:t>
            </a:r>
            <a:r>
              <a:rPr lang="en-US" sz="3600" dirty="0" smtClean="0">
                <a:solidFill>
                  <a:srgbClr val="FFFF00"/>
                </a:solidFill>
              </a:rPr>
              <a:t>I </a:t>
            </a:r>
            <a:r>
              <a:rPr lang="en-US" sz="3600" dirty="0">
                <a:solidFill>
                  <a:srgbClr val="FFFF00"/>
                </a:solidFill>
              </a:rPr>
              <a:t>will build my church, and the powers of </a:t>
            </a:r>
            <a:r>
              <a:rPr lang="en-US" sz="3600" dirty="0" smtClean="0">
                <a:solidFill>
                  <a:srgbClr val="FFFF00"/>
                </a:solidFill>
              </a:rPr>
              <a:t>death</a:t>
            </a:r>
            <a:r>
              <a:rPr lang="en-US" sz="3600" baseline="30000" dirty="0">
                <a:solidFill>
                  <a:srgbClr val="FFFF00"/>
                </a:solidFill>
              </a:rPr>
              <a:t> </a:t>
            </a:r>
            <a:r>
              <a:rPr lang="en-US" sz="3600" dirty="0" smtClean="0">
                <a:solidFill>
                  <a:srgbClr val="FFFF00"/>
                </a:solidFill>
              </a:rPr>
              <a:t>shall </a:t>
            </a:r>
            <a:r>
              <a:rPr lang="en-US" sz="3600" dirty="0">
                <a:solidFill>
                  <a:srgbClr val="FFFF00"/>
                </a:solidFill>
              </a:rPr>
              <a:t>not prevail against it</a:t>
            </a:r>
            <a:r>
              <a:rPr lang="en-US" sz="3600" dirty="0" smtClean="0">
                <a:solidFill>
                  <a:srgbClr val="FFFF00"/>
                </a:solidFill>
              </a:rPr>
              <a:t>. </a:t>
            </a:r>
            <a:endParaRPr lang="en-US" sz="3600" dirty="0">
              <a:solidFill>
                <a:srgbClr val="FFFF00"/>
              </a:solidFill>
            </a:endParaRPr>
          </a:p>
          <a:p>
            <a:pPr marL="0" indent="0" algn="ctr">
              <a:buNone/>
            </a:pPr>
            <a:endParaRPr lang="en-US" sz="2400" baseline="30000" dirty="0" smtClean="0"/>
          </a:p>
        </p:txBody>
      </p:sp>
    </p:spTree>
    <p:extLst>
      <p:ext uri="{BB962C8B-B14F-4D97-AF65-F5344CB8AC3E}">
        <p14:creationId xmlns:p14="http://schemas.microsoft.com/office/powerpoint/2010/main" val="6096291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5684"/>
          </a:xfrm>
        </p:spPr>
        <p:txBody>
          <a:bodyPr>
            <a:normAutofit/>
          </a:bodyPr>
          <a:lstStyle/>
          <a:p>
            <a:r>
              <a:rPr lang="en-US" dirty="0" smtClean="0"/>
              <a:t>Matthew 16:13 ff.</a:t>
            </a:r>
            <a:endParaRPr lang="en-US" dirty="0"/>
          </a:p>
        </p:txBody>
      </p:sp>
      <p:sp>
        <p:nvSpPr>
          <p:cNvPr id="3" name="Content Placeholder 2"/>
          <p:cNvSpPr>
            <a:spLocks noGrp="1"/>
          </p:cNvSpPr>
          <p:nvPr>
            <p:ph idx="1"/>
          </p:nvPr>
        </p:nvSpPr>
        <p:spPr>
          <a:xfrm>
            <a:off x="253999" y="895684"/>
            <a:ext cx="8742947" cy="5801895"/>
          </a:xfrm>
        </p:spPr>
        <p:txBody>
          <a:bodyPr>
            <a:noAutofit/>
          </a:bodyPr>
          <a:lstStyle/>
          <a:p>
            <a:pPr marL="0" indent="0" algn="ctr">
              <a:buNone/>
            </a:pPr>
            <a:r>
              <a:rPr lang="en-US" sz="2400" dirty="0" smtClean="0"/>
              <a:t>“</a:t>
            </a:r>
            <a:r>
              <a:rPr lang="en-US" sz="2400" dirty="0"/>
              <a:t>Blessed are you, Simon Bar-</a:t>
            </a:r>
            <a:r>
              <a:rPr lang="en-US" sz="2400" dirty="0" err="1"/>
              <a:t>Jona</a:t>
            </a:r>
            <a:r>
              <a:rPr lang="en-US" sz="2400" dirty="0"/>
              <a:t>! For flesh and blood has not revealed this to you, but my Father who is in heaven. </a:t>
            </a:r>
            <a:endParaRPr lang="en-US" sz="2400" dirty="0" smtClean="0"/>
          </a:p>
          <a:p>
            <a:pPr marL="0" indent="0" algn="ctr">
              <a:buNone/>
            </a:pPr>
            <a:r>
              <a:rPr lang="en-US" sz="3600" baseline="30000" dirty="0">
                <a:solidFill>
                  <a:srgbClr val="FFFF00"/>
                </a:solidFill>
              </a:rPr>
              <a:t> </a:t>
            </a:r>
            <a:r>
              <a:rPr lang="en-US" sz="2400" dirty="0"/>
              <a:t>And I tell you, you are </a:t>
            </a:r>
            <a:r>
              <a:rPr lang="en-US" sz="2400" u="sng" dirty="0">
                <a:solidFill>
                  <a:srgbClr val="FFFF00"/>
                </a:solidFill>
              </a:rPr>
              <a:t>Peter</a:t>
            </a:r>
            <a:r>
              <a:rPr lang="en-US" sz="2400" dirty="0" smtClean="0">
                <a:solidFill>
                  <a:srgbClr val="FFFFFF"/>
                </a:solidFill>
              </a:rPr>
              <a:t>, </a:t>
            </a:r>
            <a:r>
              <a:rPr lang="en-US" sz="2400" dirty="0">
                <a:solidFill>
                  <a:srgbClr val="FFFFFF"/>
                </a:solidFill>
              </a:rPr>
              <a:t>and on this </a:t>
            </a:r>
            <a:r>
              <a:rPr lang="en-US" sz="2400" u="sng" dirty="0" smtClean="0">
                <a:solidFill>
                  <a:srgbClr val="FFFF00"/>
                </a:solidFill>
              </a:rPr>
              <a:t>rock</a:t>
            </a:r>
            <a:r>
              <a:rPr lang="en-US" sz="2400" baseline="30000" dirty="0">
                <a:solidFill>
                  <a:srgbClr val="FFFF00"/>
                </a:solidFill>
              </a:rPr>
              <a:t> </a:t>
            </a:r>
            <a:r>
              <a:rPr lang="en-US" sz="2400" dirty="0" smtClean="0">
                <a:solidFill>
                  <a:srgbClr val="FFFFFF"/>
                </a:solidFill>
              </a:rPr>
              <a:t>I </a:t>
            </a:r>
            <a:r>
              <a:rPr lang="en-US" sz="2400" dirty="0">
                <a:solidFill>
                  <a:srgbClr val="FFFFFF"/>
                </a:solidFill>
              </a:rPr>
              <a:t>will build my church, and the powers of </a:t>
            </a:r>
            <a:r>
              <a:rPr lang="en-US" sz="2400" dirty="0" smtClean="0">
                <a:solidFill>
                  <a:srgbClr val="FFFFFF"/>
                </a:solidFill>
              </a:rPr>
              <a:t>death</a:t>
            </a:r>
            <a:r>
              <a:rPr lang="en-US" sz="2400" baseline="30000" dirty="0">
                <a:solidFill>
                  <a:srgbClr val="FFFFFF"/>
                </a:solidFill>
              </a:rPr>
              <a:t> </a:t>
            </a:r>
            <a:r>
              <a:rPr lang="en-US" sz="2400" dirty="0" smtClean="0">
                <a:solidFill>
                  <a:srgbClr val="FFFFFF"/>
                </a:solidFill>
              </a:rPr>
              <a:t>shall </a:t>
            </a:r>
            <a:r>
              <a:rPr lang="en-US" sz="2400" dirty="0">
                <a:solidFill>
                  <a:srgbClr val="FFFFFF"/>
                </a:solidFill>
              </a:rPr>
              <a:t>not prevail against </a:t>
            </a:r>
            <a:r>
              <a:rPr lang="en-US" sz="2400" dirty="0" smtClean="0">
                <a:solidFill>
                  <a:srgbClr val="FFFFFF"/>
                </a:solidFill>
              </a:rPr>
              <a:t>it.” </a:t>
            </a:r>
          </a:p>
          <a:p>
            <a:pPr marL="0" indent="0" algn="ctr">
              <a:buNone/>
            </a:pPr>
            <a:endParaRPr lang="en-US" sz="3600" dirty="0">
              <a:solidFill>
                <a:srgbClr val="FFFF00"/>
              </a:solidFill>
            </a:endParaRPr>
          </a:p>
          <a:p>
            <a:pPr marL="0" indent="0" algn="ctr">
              <a:buNone/>
            </a:pPr>
            <a:r>
              <a:rPr lang="en-US" sz="2400" dirty="0" smtClean="0"/>
              <a:t>Some would argue that the Greek word used for Peter (rock) is a feminine noun and the next uses for the word rock  is masculine. </a:t>
            </a:r>
          </a:p>
          <a:p>
            <a:pPr marL="0" indent="0" algn="ctr">
              <a:buNone/>
            </a:pPr>
            <a:r>
              <a:rPr lang="en-US" sz="2400" dirty="0" smtClean="0"/>
              <a:t>Therefore the verse should read: “You are a little rock (like a girl rock!), but on the big rock (Jesus) I’m building the church!”</a:t>
            </a:r>
          </a:p>
          <a:p>
            <a:pPr marL="0" indent="0" algn="ctr">
              <a:buNone/>
            </a:pPr>
            <a:r>
              <a:rPr lang="en-US" sz="2400" dirty="0" smtClean="0"/>
              <a:t> </a:t>
            </a:r>
            <a:endParaRPr lang="en-US" sz="2400" baseline="30000" dirty="0" smtClean="0"/>
          </a:p>
        </p:txBody>
      </p:sp>
    </p:spTree>
    <p:extLst>
      <p:ext uri="{BB962C8B-B14F-4D97-AF65-F5344CB8AC3E}">
        <p14:creationId xmlns:p14="http://schemas.microsoft.com/office/powerpoint/2010/main" val="36926255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5684"/>
          </a:xfrm>
        </p:spPr>
        <p:txBody>
          <a:bodyPr>
            <a:normAutofit/>
          </a:bodyPr>
          <a:lstStyle/>
          <a:p>
            <a:r>
              <a:rPr lang="en-US" dirty="0" smtClean="0"/>
              <a:t>Matthew 16:13 ff.</a:t>
            </a:r>
            <a:endParaRPr lang="en-US" dirty="0"/>
          </a:p>
        </p:txBody>
      </p:sp>
      <p:sp>
        <p:nvSpPr>
          <p:cNvPr id="3" name="Content Placeholder 2"/>
          <p:cNvSpPr>
            <a:spLocks noGrp="1"/>
          </p:cNvSpPr>
          <p:nvPr>
            <p:ph idx="1"/>
          </p:nvPr>
        </p:nvSpPr>
        <p:spPr>
          <a:xfrm>
            <a:off x="253999" y="895684"/>
            <a:ext cx="8742947" cy="5801895"/>
          </a:xfrm>
        </p:spPr>
        <p:txBody>
          <a:bodyPr>
            <a:noAutofit/>
          </a:bodyPr>
          <a:lstStyle/>
          <a:p>
            <a:pPr marL="0" indent="0" algn="ctr">
              <a:buNone/>
            </a:pPr>
            <a:r>
              <a:rPr lang="en-US" sz="2400" dirty="0" smtClean="0"/>
              <a:t>“</a:t>
            </a:r>
            <a:r>
              <a:rPr lang="en-US" sz="2400" dirty="0"/>
              <a:t>Blessed are you, Simon Bar-</a:t>
            </a:r>
            <a:r>
              <a:rPr lang="en-US" sz="2400" dirty="0" err="1"/>
              <a:t>Jona</a:t>
            </a:r>
            <a:r>
              <a:rPr lang="en-US" sz="2400" dirty="0"/>
              <a:t>! For flesh and blood has not revealed this to you, but my Father who is in heaven. </a:t>
            </a:r>
            <a:endParaRPr lang="en-US" sz="2400" dirty="0" smtClean="0"/>
          </a:p>
          <a:p>
            <a:pPr marL="0" indent="0" algn="ctr">
              <a:buNone/>
            </a:pPr>
            <a:r>
              <a:rPr lang="en-US" sz="3600" baseline="30000" dirty="0">
                <a:solidFill>
                  <a:srgbClr val="FFFF00"/>
                </a:solidFill>
              </a:rPr>
              <a:t> </a:t>
            </a:r>
            <a:r>
              <a:rPr lang="en-US" sz="2400" dirty="0"/>
              <a:t>And I tell you, you are </a:t>
            </a:r>
            <a:r>
              <a:rPr lang="en-US" sz="2400" u="sng" dirty="0">
                <a:solidFill>
                  <a:srgbClr val="FFFF00"/>
                </a:solidFill>
              </a:rPr>
              <a:t>Peter</a:t>
            </a:r>
            <a:r>
              <a:rPr lang="en-US" sz="2400" dirty="0" smtClean="0">
                <a:solidFill>
                  <a:srgbClr val="FFFFFF"/>
                </a:solidFill>
              </a:rPr>
              <a:t>, </a:t>
            </a:r>
            <a:r>
              <a:rPr lang="en-US" sz="2400" dirty="0">
                <a:solidFill>
                  <a:srgbClr val="FFFFFF"/>
                </a:solidFill>
              </a:rPr>
              <a:t>and on this </a:t>
            </a:r>
            <a:r>
              <a:rPr lang="en-US" sz="2400" u="sng" dirty="0" smtClean="0">
                <a:solidFill>
                  <a:srgbClr val="FFFF00"/>
                </a:solidFill>
              </a:rPr>
              <a:t>rock</a:t>
            </a:r>
            <a:r>
              <a:rPr lang="en-US" sz="2400" baseline="30000" dirty="0">
                <a:solidFill>
                  <a:srgbClr val="FFFF00"/>
                </a:solidFill>
              </a:rPr>
              <a:t> </a:t>
            </a:r>
            <a:r>
              <a:rPr lang="en-US" sz="2400" dirty="0" smtClean="0">
                <a:solidFill>
                  <a:srgbClr val="FFFFFF"/>
                </a:solidFill>
              </a:rPr>
              <a:t>I </a:t>
            </a:r>
            <a:r>
              <a:rPr lang="en-US" sz="2400" dirty="0">
                <a:solidFill>
                  <a:srgbClr val="FFFFFF"/>
                </a:solidFill>
              </a:rPr>
              <a:t>will build my church, and the powers of </a:t>
            </a:r>
            <a:r>
              <a:rPr lang="en-US" sz="2400" dirty="0" smtClean="0">
                <a:solidFill>
                  <a:srgbClr val="FFFFFF"/>
                </a:solidFill>
              </a:rPr>
              <a:t>death</a:t>
            </a:r>
            <a:r>
              <a:rPr lang="en-US" sz="2400" baseline="30000" dirty="0">
                <a:solidFill>
                  <a:srgbClr val="FFFFFF"/>
                </a:solidFill>
              </a:rPr>
              <a:t> </a:t>
            </a:r>
            <a:r>
              <a:rPr lang="en-US" sz="2400" dirty="0" smtClean="0">
                <a:solidFill>
                  <a:srgbClr val="FFFFFF"/>
                </a:solidFill>
              </a:rPr>
              <a:t>shall </a:t>
            </a:r>
            <a:r>
              <a:rPr lang="en-US" sz="2400" dirty="0">
                <a:solidFill>
                  <a:srgbClr val="FFFFFF"/>
                </a:solidFill>
              </a:rPr>
              <a:t>not prevail against </a:t>
            </a:r>
            <a:r>
              <a:rPr lang="en-US" sz="2400" dirty="0" smtClean="0">
                <a:solidFill>
                  <a:srgbClr val="FFFFFF"/>
                </a:solidFill>
              </a:rPr>
              <a:t>it.” </a:t>
            </a:r>
          </a:p>
          <a:p>
            <a:pPr marL="0" indent="0" algn="ctr">
              <a:buNone/>
            </a:pPr>
            <a:endParaRPr lang="en-US" sz="3600" dirty="0">
              <a:solidFill>
                <a:srgbClr val="FFFF00"/>
              </a:solidFill>
            </a:endParaRPr>
          </a:p>
          <a:p>
            <a:pPr marL="0" indent="0" algn="ctr">
              <a:buNone/>
            </a:pPr>
            <a:r>
              <a:rPr lang="en-US" sz="2400" dirty="0" smtClean="0"/>
              <a:t>Some would argue that the Greek word used for Peter (rock) is a feminine noun and the next uses for the word rock  is masculine. </a:t>
            </a:r>
          </a:p>
          <a:p>
            <a:pPr marL="0" indent="0" algn="ctr">
              <a:buNone/>
            </a:pPr>
            <a:r>
              <a:rPr lang="en-US" sz="2400" dirty="0" smtClean="0"/>
              <a:t>Therefore the verse should read: “You are a little rock (like a girl rock!), but on the big rock (Jesus) I’m building the church!”</a:t>
            </a:r>
          </a:p>
          <a:p>
            <a:pPr marL="0" indent="0" algn="ctr">
              <a:buNone/>
            </a:pPr>
            <a:r>
              <a:rPr lang="en-US" sz="2400" dirty="0" smtClean="0"/>
              <a:t>However, </a:t>
            </a:r>
            <a:r>
              <a:rPr lang="en-US" sz="2400" dirty="0">
                <a:solidFill>
                  <a:srgbClr val="FFFF00"/>
                </a:solidFill>
              </a:rPr>
              <a:t>Jesus did not speak to the disciples in Greek. He spoke Aramaic. </a:t>
            </a:r>
            <a:r>
              <a:rPr lang="en-US" sz="2400" dirty="0" smtClean="0"/>
              <a:t>There is no feminine or masculine word for rock in Aramaic. The </a:t>
            </a:r>
            <a:r>
              <a:rPr lang="en-US" sz="2400" dirty="0"/>
              <a:t>Aramaic word for rock is </a:t>
            </a:r>
            <a:r>
              <a:rPr lang="en-US" sz="2400" i="1" dirty="0" err="1"/>
              <a:t>kepha</a:t>
            </a:r>
            <a:r>
              <a:rPr lang="en-US" sz="2400" dirty="0"/>
              <a:t>, which is what Jesus called Peter. Matthew 16:18 was: "You are </a:t>
            </a:r>
            <a:r>
              <a:rPr lang="en-US" sz="2400" i="1" dirty="0" err="1"/>
              <a:t>Kepha</a:t>
            </a:r>
            <a:r>
              <a:rPr lang="en-US" sz="2400" dirty="0"/>
              <a:t>, and upon this </a:t>
            </a:r>
            <a:r>
              <a:rPr lang="en-US" sz="2400" i="1" dirty="0" err="1"/>
              <a:t>kepha</a:t>
            </a:r>
            <a:r>
              <a:rPr lang="en-US" sz="2400" dirty="0"/>
              <a:t> I will build my Church.”</a:t>
            </a:r>
            <a:endParaRPr lang="en-US" sz="2400" dirty="0">
              <a:solidFill>
                <a:schemeClr val="bg1"/>
              </a:solidFill>
            </a:endParaRPr>
          </a:p>
          <a:p>
            <a:pPr marL="0" indent="0" algn="ctr">
              <a:buNone/>
            </a:pPr>
            <a:r>
              <a:rPr lang="en-US" sz="2400" dirty="0" smtClean="0"/>
              <a:t> </a:t>
            </a:r>
            <a:endParaRPr lang="en-US" sz="2400" baseline="30000" dirty="0" smtClean="0"/>
          </a:p>
        </p:txBody>
      </p:sp>
    </p:spTree>
    <p:extLst>
      <p:ext uri="{BB962C8B-B14F-4D97-AF65-F5344CB8AC3E}">
        <p14:creationId xmlns:p14="http://schemas.microsoft.com/office/powerpoint/2010/main" val="12651758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5684"/>
          </a:xfrm>
        </p:spPr>
        <p:txBody>
          <a:bodyPr>
            <a:normAutofit/>
          </a:bodyPr>
          <a:lstStyle/>
          <a:p>
            <a:r>
              <a:rPr lang="en-US" dirty="0" smtClean="0"/>
              <a:t>Matthew 16:13 ff.</a:t>
            </a:r>
            <a:endParaRPr lang="en-US" dirty="0"/>
          </a:p>
        </p:txBody>
      </p:sp>
      <p:sp>
        <p:nvSpPr>
          <p:cNvPr id="3" name="Content Placeholder 2"/>
          <p:cNvSpPr>
            <a:spLocks noGrp="1"/>
          </p:cNvSpPr>
          <p:nvPr>
            <p:ph idx="1"/>
          </p:nvPr>
        </p:nvSpPr>
        <p:spPr>
          <a:xfrm>
            <a:off x="253999" y="895684"/>
            <a:ext cx="8742947" cy="5801895"/>
          </a:xfrm>
        </p:spPr>
        <p:txBody>
          <a:bodyPr>
            <a:noAutofit/>
          </a:bodyPr>
          <a:lstStyle/>
          <a:p>
            <a:pPr marL="0" indent="0">
              <a:buNone/>
            </a:pPr>
            <a:r>
              <a:rPr lang="en-US" sz="2400" baseline="30000" dirty="0" smtClean="0"/>
              <a:t>17</a:t>
            </a:r>
            <a:r>
              <a:rPr lang="en-US" sz="2400" baseline="30000" dirty="0"/>
              <a:t> </a:t>
            </a:r>
            <a:r>
              <a:rPr lang="en-US" sz="2400" dirty="0"/>
              <a:t>And Jesus answered him, </a:t>
            </a:r>
            <a:endParaRPr lang="en-US" sz="2400" dirty="0" smtClean="0"/>
          </a:p>
          <a:p>
            <a:pPr marL="0" indent="0">
              <a:buNone/>
            </a:pPr>
            <a:endParaRPr lang="en-US" sz="2400" dirty="0" smtClean="0"/>
          </a:p>
          <a:p>
            <a:pPr marL="457200" indent="-457200" algn="ctr">
              <a:buAutoNum type="arabicPeriod"/>
            </a:pPr>
            <a:r>
              <a:rPr lang="en-US" sz="2400" dirty="0" smtClean="0"/>
              <a:t>“</a:t>
            </a:r>
            <a:r>
              <a:rPr lang="en-US" sz="2400" dirty="0"/>
              <a:t>Blessed are you, Simon Bar-</a:t>
            </a:r>
            <a:r>
              <a:rPr lang="en-US" sz="2400" dirty="0" err="1"/>
              <a:t>Jona</a:t>
            </a:r>
            <a:r>
              <a:rPr lang="en-US" sz="2400" dirty="0"/>
              <a:t>! For flesh and blood has not revealed this to you, but my Father who is in heaven. </a:t>
            </a:r>
            <a:endParaRPr lang="en-US" sz="2400" dirty="0" smtClean="0"/>
          </a:p>
          <a:p>
            <a:pPr marL="0" indent="0" algn="ctr">
              <a:buNone/>
            </a:pPr>
            <a:endParaRPr lang="en-US" sz="2400" dirty="0" smtClean="0"/>
          </a:p>
          <a:p>
            <a:pPr marL="457200" indent="-457200" algn="ctr">
              <a:buAutoNum type="arabicPeriod"/>
            </a:pPr>
            <a:r>
              <a:rPr lang="en-US" sz="3600" baseline="30000" dirty="0" smtClean="0">
                <a:solidFill>
                  <a:srgbClr val="FFFF00"/>
                </a:solidFill>
              </a:rPr>
              <a:t>18</a:t>
            </a:r>
            <a:r>
              <a:rPr lang="en-US" sz="3600" baseline="30000" dirty="0">
                <a:solidFill>
                  <a:srgbClr val="FFFF00"/>
                </a:solidFill>
              </a:rPr>
              <a:t> </a:t>
            </a:r>
            <a:r>
              <a:rPr lang="en-US" sz="3600" dirty="0">
                <a:solidFill>
                  <a:srgbClr val="FFFF00"/>
                </a:solidFill>
              </a:rPr>
              <a:t>And I tell you, you are Peter</a:t>
            </a:r>
            <a:r>
              <a:rPr lang="en-US" sz="3600" dirty="0" smtClean="0">
                <a:solidFill>
                  <a:srgbClr val="FFFF00"/>
                </a:solidFill>
              </a:rPr>
              <a:t>, </a:t>
            </a:r>
            <a:r>
              <a:rPr lang="en-US" sz="3600" dirty="0">
                <a:solidFill>
                  <a:srgbClr val="FFFF00"/>
                </a:solidFill>
              </a:rPr>
              <a:t>and on this </a:t>
            </a:r>
            <a:r>
              <a:rPr lang="en-US" sz="3600" dirty="0" smtClean="0">
                <a:solidFill>
                  <a:srgbClr val="FFFF00"/>
                </a:solidFill>
              </a:rPr>
              <a:t>rock</a:t>
            </a:r>
            <a:r>
              <a:rPr lang="en-US" sz="3600" baseline="30000" dirty="0">
                <a:solidFill>
                  <a:srgbClr val="FFFF00"/>
                </a:solidFill>
              </a:rPr>
              <a:t> </a:t>
            </a:r>
            <a:r>
              <a:rPr lang="en-US" sz="3600" dirty="0" smtClean="0">
                <a:solidFill>
                  <a:srgbClr val="FFFF00"/>
                </a:solidFill>
              </a:rPr>
              <a:t>I </a:t>
            </a:r>
            <a:r>
              <a:rPr lang="en-US" sz="3600" dirty="0">
                <a:solidFill>
                  <a:srgbClr val="FFFF00"/>
                </a:solidFill>
              </a:rPr>
              <a:t>will build my church, and the powers of </a:t>
            </a:r>
            <a:r>
              <a:rPr lang="en-US" sz="3600" dirty="0" smtClean="0">
                <a:solidFill>
                  <a:srgbClr val="FFFF00"/>
                </a:solidFill>
              </a:rPr>
              <a:t>death</a:t>
            </a:r>
            <a:r>
              <a:rPr lang="en-US" sz="3600" baseline="30000" dirty="0">
                <a:solidFill>
                  <a:srgbClr val="FFFF00"/>
                </a:solidFill>
              </a:rPr>
              <a:t> </a:t>
            </a:r>
            <a:r>
              <a:rPr lang="en-US" sz="3600" dirty="0" smtClean="0">
                <a:solidFill>
                  <a:srgbClr val="FFFF00"/>
                </a:solidFill>
              </a:rPr>
              <a:t>shall </a:t>
            </a:r>
            <a:r>
              <a:rPr lang="en-US" sz="3600" dirty="0">
                <a:solidFill>
                  <a:srgbClr val="FFFF00"/>
                </a:solidFill>
              </a:rPr>
              <a:t>not prevail against it</a:t>
            </a:r>
            <a:r>
              <a:rPr lang="en-US" sz="3600" dirty="0" smtClean="0">
                <a:solidFill>
                  <a:srgbClr val="FFFF00"/>
                </a:solidFill>
              </a:rPr>
              <a:t>. </a:t>
            </a:r>
            <a:endParaRPr lang="en-US" sz="3600" dirty="0">
              <a:solidFill>
                <a:srgbClr val="FFFF00"/>
              </a:solidFill>
            </a:endParaRPr>
          </a:p>
          <a:p>
            <a:pPr marL="457200" indent="-457200" algn="ctr">
              <a:buAutoNum type="arabicPeriod"/>
            </a:pPr>
            <a:endParaRPr lang="en-US" sz="2400" baseline="30000" dirty="0" smtClean="0"/>
          </a:p>
          <a:p>
            <a:pPr marL="0" indent="0" algn="ctr">
              <a:buNone/>
            </a:pPr>
            <a:r>
              <a:rPr lang="en-US" sz="2400" dirty="0" smtClean="0"/>
              <a:t>Matthew </a:t>
            </a:r>
            <a:r>
              <a:rPr lang="en-US" sz="2400" dirty="0"/>
              <a:t>16:18 was: </a:t>
            </a:r>
            <a:endParaRPr lang="en-US" sz="2400" dirty="0" smtClean="0"/>
          </a:p>
          <a:p>
            <a:pPr marL="0" indent="0" algn="ctr">
              <a:buNone/>
            </a:pPr>
            <a:r>
              <a:rPr lang="en-US" sz="2400" dirty="0" smtClean="0"/>
              <a:t>"</a:t>
            </a:r>
            <a:r>
              <a:rPr lang="en-US" sz="2400" dirty="0"/>
              <a:t>You are </a:t>
            </a:r>
            <a:r>
              <a:rPr lang="en-US" sz="2400" i="1" dirty="0" err="1"/>
              <a:t>Kepha</a:t>
            </a:r>
            <a:r>
              <a:rPr lang="en-US" sz="2400" dirty="0"/>
              <a:t>, and upon this </a:t>
            </a:r>
            <a:r>
              <a:rPr lang="en-US" sz="2400" i="1" dirty="0" err="1"/>
              <a:t>kepha</a:t>
            </a:r>
            <a:r>
              <a:rPr lang="en-US" sz="2400" dirty="0"/>
              <a:t> I will build my Church</a:t>
            </a:r>
            <a:r>
              <a:rPr lang="en-US" sz="2400" dirty="0" smtClean="0"/>
              <a:t>.”</a:t>
            </a:r>
            <a:endParaRPr lang="en-US" sz="2400" dirty="0" smtClean="0">
              <a:solidFill>
                <a:schemeClr val="bg1"/>
              </a:solidFill>
            </a:endParaRPr>
          </a:p>
        </p:txBody>
      </p:sp>
    </p:spTree>
    <p:extLst>
      <p:ext uri="{BB962C8B-B14F-4D97-AF65-F5344CB8AC3E}">
        <p14:creationId xmlns:p14="http://schemas.microsoft.com/office/powerpoint/2010/main" val="25955932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5684"/>
          </a:xfrm>
        </p:spPr>
        <p:txBody>
          <a:bodyPr>
            <a:normAutofit/>
          </a:bodyPr>
          <a:lstStyle/>
          <a:p>
            <a:r>
              <a:rPr lang="en-US" dirty="0" smtClean="0"/>
              <a:t>Matthew 16:13 ff.</a:t>
            </a:r>
            <a:endParaRPr lang="en-US" dirty="0"/>
          </a:p>
        </p:txBody>
      </p:sp>
      <p:sp>
        <p:nvSpPr>
          <p:cNvPr id="3" name="Content Placeholder 2"/>
          <p:cNvSpPr>
            <a:spLocks noGrp="1"/>
          </p:cNvSpPr>
          <p:nvPr>
            <p:ph idx="1"/>
          </p:nvPr>
        </p:nvSpPr>
        <p:spPr>
          <a:xfrm>
            <a:off x="253999" y="895684"/>
            <a:ext cx="8742947" cy="5801895"/>
          </a:xfrm>
        </p:spPr>
        <p:txBody>
          <a:bodyPr>
            <a:noAutofit/>
          </a:bodyPr>
          <a:lstStyle/>
          <a:p>
            <a:pPr marL="0" indent="0">
              <a:buNone/>
            </a:pPr>
            <a:r>
              <a:rPr lang="en-US" sz="2400" baseline="30000" dirty="0" smtClean="0"/>
              <a:t>17</a:t>
            </a:r>
            <a:r>
              <a:rPr lang="en-US" sz="2400" baseline="30000" dirty="0"/>
              <a:t> </a:t>
            </a:r>
            <a:r>
              <a:rPr lang="en-US" sz="2400" dirty="0"/>
              <a:t>And Jesus answered him, </a:t>
            </a:r>
            <a:endParaRPr lang="en-US" sz="2400" dirty="0" smtClean="0"/>
          </a:p>
          <a:p>
            <a:pPr marL="0" indent="0">
              <a:buNone/>
            </a:pPr>
            <a:endParaRPr lang="en-US" sz="2400" dirty="0" smtClean="0"/>
          </a:p>
          <a:p>
            <a:pPr marL="457200" indent="-457200" algn="ctr">
              <a:buAutoNum type="arabicPeriod"/>
            </a:pPr>
            <a:r>
              <a:rPr lang="en-US" sz="2400" dirty="0" smtClean="0"/>
              <a:t>“</a:t>
            </a:r>
            <a:r>
              <a:rPr lang="en-US" sz="2400" dirty="0"/>
              <a:t>Blessed are you, Simon Bar-</a:t>
            </a:r>
            <a:r>
              <a:rPr lang="en-US" sz="2400" dirty="0" err="1"/>
              <a:t>Jona</a:t>
            </a:r>
            <a:r>
              <a:rPr lang="en-US" sz="2400" dirty="0"/>
              <a:t>! For flesh and blood has not revealed this to you, but my Father who is in heaven. </a:t>
            </a:r>
            <a:endParaRPr lang="en-US" sz="2400" dirty="0" smtClean="0"/>
          </a:p>
          <a:p>
            <a:pPr marL="0" indent="0" algn="ctr">
              <a:buNone/>
            </a:pPr>
            <a:endParaRPr lang="en-US" sz="2400" dirty="0" smtClean="0"/>
          </a:p>
          <a:p>
            <a:pPr marL="457200" indent="-457200" algn="ctr">
              <a:buAutoNum type="arabicPeriod"/>
            </a:pPr>
            <a:r>
              <a:rPr lang="en-US" sz="3600" baseline="30000" dirty="0" smtClean="0">
                <a:solidFill>
                  <a:srgbClr val="FFFF00"/>
                </a:solidFill>
              </a:rPr>
              <a:t>18</a:t>
            </a:r>
            <a:r>
              <a:rPr lang="en-US" sz="3600" baseline="30000" dirty="0">
                <a:solidFill>
                  <a:srgbClr val="FFFF00"/>
                </a:solidFill>
              </a:rPr>
              <a:t> </a:t>
            </a:r>
            <a:r>
              <a:rPr lang="en-US" sz="3600" dirty="0">
                <a:solidFill>
                  <a:srgbClr val="FFFF00"/>
                </a:solidFill>
              </a:rPr>
              <a:t>And I tell you, you are Peter</a:t>
            </a:r>
            <a:r>
              <a:rPr lang="en-US" sz="3600" dirty="0" smtClean="0">
                <a:solidFill>
                  <a:srgbClr val="FFFF00"/>
                </a:solidFill>
              </a:rPr>
              <a:t>, </a:t>
            </a:r>
            <a:r>
              <a:rPr lang="en-US" sz="3600" dirty="0">
                <a:solidFill>
                  <a:srgbClr val="FFFF00"/>
                </a:solidFill>
              </a:rPr>
              <a:t>and on this </a:t>
            </a:r>
            <a:r>
              <a:rPr lang="en-US" sz="3600" dirty="0" smtClean="0">
                <a:solidFill>
                  <a:srgbClr val="FFFF00"/>
                </a:solidFill>
              </a:rPr>
              <a:t>rock</a:t>
            </a:r>
            <a:r>
              <a:rPr lang="en-US" sz="3600" baseline="30000" dirty="0">
                <a:solidFill>
                  <a:srgbClr val="FFFF00"/>
                </a:solidFill>
              </a:rPr>
              <a:t> </a:t>
            </a:r>
            <a:r>
              <a:rPr lang="en-US" sz="3600" dirty="0" smtClean="0">
                <a:solidFill>
                  <a:srgbClr val="FFFF00"/>
                </a:solidFill>
              </a:rPr>
              <a:t>I </a:t>
            </a:r>
            <a:r>
              <a:rPr lang="en-US" sz="3600" dirty="0">
                <a:solidFill>
                  <a:srgbClr val="FFFF00"/>
                </a:solidFill>
              </a:rPr>
              <a:t>will build my church, and the powers of </a:t>
            </a:r>
            <a:r>
              <a:rPr lang="en-US" sz="3600" dirty="0" smtClean="0">
                <a:solidFill>
                  <a:srgbClr val="FFFF00"/>
                </a:solidFill>
              </a:rPr>
              <a:t>death</a:t>
            </a:r>
            <a:r>
              <a:rPr lang="en-US" sz="3600" baseline="30000" dirty="0">
                <a:solidFill>
                  <a:srgbClr val="FFFF00"/>
                </a:solidFill>
              </a:rPr>
              <a:t> </a:t>
            </a:r>
            <a:r>
              <a:rPr lang="en-US" sz="3600" dirty="0" smtClean="0">
                <a:solidFill>
                  <a:srgbClr val="FFFF00"/>
                </a:solidFill>
              </a:rPr>
              <a:t>shall </a:t>
            </a:r>
            <a:r>
              <a:rPr lang="en-US" sz="3600" dirty="0">
                <a:solidFill>
                  <a:srgbClr val="FFFF00"/>
                </a:solidFill>
              </a:rPr>
              <a:t>not prevail against it</a:t>
            </a:r>
            <a:r>
              <a:rPr lang="en-US" sz="3600" dirty="0" smtClean="0">
                <a:solidFill>
                  <a:srgbClr val="FFFF00"/>
                </a:solidFill>
              </a:rPr>
              <a:t>. </a:t>
            </a:r>
            <a:endParaRPr lang="en-US" sz="3600" dirty="0">
              <a:solidFill>
                <a:srgbClr val="FFFF00"/>
              </a:solidFill>
            </a:endParaRPr>
          </a:p>
          <a:p>
            <a:pPr marL="457200" indent="-457200" algn="ctr">
              <a:buAutoNum type="arabicPeriod"/>
            </a:pPr>
            <a:endParaRPr lang="en-US" sz="2400" baseline="30000" dirty="0" smtClean="0"/>
          </a:p>
          <a:p>
            <a:pPr marL="457200" indent="-457200" algn="ctr">
              <a:buAutoNum type="arabicPeriod"/>
            </a:pPr>
            <a:r>
              <a:rPr lang="en-US" sz="2400" baseline="30000" dirty="0" smtClean="0">
                <a:solidFill>
                  <a:schemeClr val="bg1"/>
                </a:solidFill>
              </a:rPr>
              <a:t>19</a:t>
            </a:r>
            <a:r>
              <a:rPr lang="en-US" sz="2400" baseline="30000" dirty="0">
                <a:solidFill>
                  <a:schemeClr val="bg1"/>
                </a:solidFill>
              </a:rPr>
              <a:t> </a:t>
            </a:r>
            <a:r>
              <a:rPr lang="en-US" sz="2400" dirty="0">
                <a:solidFill>
                  <a:schemeClr val="bg1"/>
                </a:solidFill>
              </a:rPr>
              <a:t>I will give you the keys of the kingdom of heaven</a:t>
            </a:r>
            <a:r>
              <a:rPr lang="en-US" sz="2400" dirty="0" smtClean="0">
                <a:solidFill>
                  <a:schemeClr val="bg1"/>
                </a:solidFill>
              </a:rPr>
              <a:t>,</a:t>
            </a:r>
            <a:r>
              <a:rPr lang="en-US" sz="2400" baseline="30000" dirty="0">
                <a:solidFill>
                  <a:schemeClr val="bg1"/>
                </a:solidFill>
              </a:rPr>
              <a:t> </a:t>
            </a:r>
            <a:r>
              <a:rPr lang="en-US" sz="2400" dirty="0" smtClean="0">
                <a:solidFill>
                  <a:schemeClr val="bg1"/>
                </a:solidFill>
              </a:rPr>
              <a:t>and </a:t>
            </a:r>
            <a:r>
              <a:rPr lang="en-US" sz="2400" dirty="0">
                <a:solidFill>
                  <a:schemeClr val="bg1"/>
                </a:solidFill>
              </a:rPr>
              <a:t>whatever you bind on earth shall be bound in heaven, and whatever you loose on earth shall be loosed in heaven.” </a:t>
            </a:r>
            <a:endParaRPr lang="en-US" sz="2400" dirty="0" smtClean="0">
              <a:solidFill>
                <a:schemeClr val="bg1"/>
              </a:solidFill>
            </a:endParaRPr>
          </a:p>
        </p:txBody>
      </p:sp>
      <p:pic>
        <p:nvPicPr>
          <p:cNvPr id="5" name="Picture 4" descr="2a87f-peter2band2bthe2bkey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824" y="0"/>
            <a:ext cx="7172009" cy="6875890"/>
          </a:xfrm>
          <a:prstGeom prst="rect">
            <a:avLst/>
          </a:prstGeom>
        </p:spPr>
      </p:pic>
    </p:spTree>
    <p:extLst>
      <p:ext uri="{BB962C8B-B14F-4D97-AF65-F5344CB8AC3E}">
        <p14:creationId xmlns:p14="http://schemas.microsoft.com/office/powerpoint/2010/main" val="42828197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520"/>
            <a:ext cx="8229600" cy="895684"/>
          </a:xfrm>
        </p:spPr>
        <p:txBody>
          <a:bodyPr>
            <a:normAutofit/>
          </a:bodyPr>
          <a:lstStyle/>
          <a:p>
            <a:r>
              <a:rPr lang="en-US" dirty="0" smtClean="0"/>
              <a:t>Matthew 16:13 ff.</a:t>
            </a:r>
            <a:endParaRPr lang="en-US" dirty="0"/>
          </a:p>
        </p:txBody>
      </p:sp>
      <p:sp>
        <p:nvSpPr>
          <p:cNvPr id="3" name="Content Placeholder 2"/>
          <p:cNvSpPr>
            <a:spLocks noGrp="1"/>
          </p:cNvSpPr>
          <p:nvPr>
            <p:ph idx="1"/>
          </p:nvPr>
        </p:nvSpPr>
        <p:spPr>
          <a:xfrm>
            <a:off x="253999" y="588212"/>
            <a:ext cx="8742947" cy="6109368"/>
          </a:xfrm>
        </p:spPr>
        <p:txBody>
          <a:bodyPr>
            <a:noAutofit/>
          </a:bodyPr>
          <a:lstStyle/>
          <a:p>
            <a:pPr marL="0" indent="0">
              <a:buNone/>
            </a:pPr>
            <a:r>
              <a:rPr lang="en-US" sz="2400" baseline="30000" dirty="0" smtClean="0"/>
              <a:t>17</a:t>
            </a:r>
            <a:r>
              <a:rPr lang="en-US" sz="2400" baseline="30000" dirty="0"/>
              <a:t> </a:t>
            </a:r>
            <a:r>
              <a:rPr lang="en-US" sz="2400" dirty="0"/>
              <a:t>And Jesus answered him, </a:t>
            </a:r>
            <a:endParaRPr lang="en-US" sz="2400" dirty="0" smtClean="0"/>
          </a:p>
          <a:p>
            <a:pPr marL="0" indent="0">
              <a:buNone/>
            </a:pPr>
            <a:endParaRPr lang="en-US" sz="2400" dirty="0" smtClean="0"/>
          </a:p>
          <a:p>
            <a:pPr marL="457200" indent="-457200" algn="ctr">
              <a:buAutoNum type="arabicPeriod"/>
            </a:pPr>
            <a:r>
              <a:rPr lang="en-US" sz="2400" dirty="0" smtClean="0"/>
              <a:t>“</a:t>
            </a:r>
            <a:r>
              <a:rPr lang="en-US" sz="2400" dirty="0"/>
              <a:t>Blessed are you, Simon Bar-</a:t>
            </a:r>
            <a:r>
              <a:rPr lang="en-US" sz="2400" dirty="0" err="1"/>
              <a:t>Jona</a:t>
            </a:r>
            <a:r>
              <a:rPr lang="en-US" sz="2400" dirty="0"/>
              <a:t>! For flesh and blood has not revealed this to you, but my Father who is in heaven. </a:t>
            </a:r>
            <a:endParaRPr lang="en-US" sz="2400" dirty="0" smtClean="0"/>
          </a:p>
          <a:p>
            <a:pPr marL="0" indent="0" algn="ctr">
              <a:buNone/>
            </a:pPr>
            <a:endParaRPr lang="en-US" sz="2400" dirty="0" smtClean="0"/>
          </a:p>
          <a:p>
            <a:pPr marL="457200" indent="-457200" algn="ctr">
              <a:buAutoNum type="arabicPeriod"/>
            </a:pPr>
            <a:r>
              <a:rPr lang="en-US" sz="2400" baseline="30000" dirty="0" smtClean="0"/>
              <a:t>18</a:t>
            </a:r>
            <a:r>
              <a:rPr lang="en-US" sz="2400" baseline="30000" dirty="0"/>
              <a:t> </a:t>
            </a:r>
            <a:r>
              <a:rPr lang="en-US" sz="2400" dirty="0"/>
              <a:t>And I tell you, you are Peter</a:t>
            </a:r>
            <a:r>
              <a:rPr lang="en-US" sz="2400" dirty="0" smtClean="0"/>
              <a:t>, </a:t>
            </a:r>
            <a:r>
              <a:rPr lang="en-US" sz="2400" dirty="0"/>
              <a:t>and on this </a:t>
            </a:r>
            <a:r>
              <a:rPr lang="en-US" sz="2400" dirty="0" smtClean="0"/>
              <a:t>rock</a:t>
            </a:r>
            <a:r>
              <a:rPr lang="en-US" sz="2400" baseline="30000" dirty="0"/>
              <a:t> </a:t>
            </a:r>
            <a:r>
              <a:rPr lang="en-US" sz="2400" dirty="0" smtClean="0"/>
              <a:t>I </a:t>
            </a:r>
            <a:r>
              <a:rPr lang="en-US" sz="2400" dirty="0"/>
              <a:t>will build my church, and the powers of </a:t>
            </a:r>
            <a:r>
              <a:rPr lang="en-US" sz="2400" dirty="0" smtClean="0"/>
              <a:t>death</a:t>
            </a:r>
            <a:r>
              <a:rPr lang="en-US" sz="2400" baseline="30000" dirty="0"/>
              <a:t> </a:t>
            </a:r>
            <a:r>
              <a:rPr lang="en-US" sz="2400" dirty="0" smtClean="0"/>
              <a:t>shall </a:t>
            </a:r>
            <a:r>
              <a:rPr lang="en-US" sz="2400" dirty="0"/>
              <a:t>not prevail against it</a:t>
            </a:r>
            <a:r>
              <a:rPr lang="en-US" sz="2400" dirty="0" smtClean="0"/>
              <a:t>. </a:t>
            </a:r>
            <a:endParaRPr lang="en-US" sz="2400" dirty="0"/>
          </a:p>
          <a:p>
            <a:pPr marL="457200" indent="-457200" algn="ctr">
              <a:buAutoNum type="arabicPeriod"/>
            </a:pPr>
            <a:endParaRPr lang="en-US" sz="2400" baseline="30000" dirty="0" smtClean="0"/>
          </a:p>
          <a:p>
            <a:pPr marL="457200" indent="-457200" algn="ctr">
              <a:buAutoNum type="arabicPeriod"/>
            </a:pPr>
            <a:r>
              <a:rPr lang="en-US" sz="3600" baseline="30000" dirty="0" smtClean="0">
                <a:solidFill>
                  <a:srgbClr val="FFFF00"/>
                </a:solidFill>
              </a:rPr>
              <a:t>19</a:t>
            </a:r>
            <a:r>
              <a:rPr lang="en-US" sz="3600" baseline="30000" dirty="0">
                <a:solidFill>
                  <a:srgbClr val="FFFF00"/>
                </a:solidFill>
              </a:rPr>
              <a:t> </a:t>
            </a:r>
            <a:r>
              <a:rPr lang="en-US" sz="3600" dirty="0">
                <a:solidFill>
                  <a:srgbClr val="FFFF00"/>
                </a:solidFill>
              </a:rPr>
              <a:t>I will give you the keys of the kingdom of heaven</a:t>
            </a:r>
            <a:r>
              <a:rPr lang="en-US" sz="3600" dirty="0" smtClean="0">
                <a:solidFill>
                  <a:srgbClr val="FFFF00"/>
                </a:solidFill>
              </a:rPr>
              <a:t>,</a:t>
            </a:r>
            <a:r>
              <a:rPr lang="en-US" sz="3600" baseline="30000" dirty="0">
                <a:solidFill>
                  <a:srgbClr val="FFFF00"/>
                </a:solidFill>
              </a:rPr>
              <a:t> </a:t>
            </a:r>
            <a:r>
              <a:rPr lang="en-US" sz="3600" dirty="0" smtClean="0">
                <a:solidFill>
                  <a:srgbClr val="FFFF00"/>
                </a:solidFill>
              </a:rPr>
              <a:t>and </a:t>
            </a:r>
            <a:r>
              <a:rPr lang="en-US" sz="3600" dirty="0">
                <a:solidFill>
                  <a:srgbClr val="FFFF00"/>
                </a:solidFill>
              </a:rPr>
              <a:t>whatever you bind on earth shall be bound in heaven, and whatever you loose on earth shall be loosed in heaven.” </a:t>
            </a:r>
            <a:endParaRPr lang="en-US" sz="3600" dirty="0" smtClean="0">
              <a:solidFill>
                <a:srgbClr val="FFFF00"/>
              </a:solidFill>
            </a:endParaRPr>
          </a:p>
        </p:txBody>
      </p:sp>
      <p:pic>
        <p:nvPicPr>
          <p:cNvPr id="4" name="Picture 3" descr="wqc4k6aqhaiacpqcz4hwpsa96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3604" y="608000"/>
            <a:ext cx="2627247" cy="3362876"/>
          </a:xfrm>
          <a:prstGeom prst="rect">
            <a:avLst/>
          </a:prstGeom>
        </p:spPr>
      </p:pic>
    </p:spTree>
    <p:extLst>
      <p:ext uri="{BB962C8B-B14F-4D97-AF65-F5344CB8AC3E}">
        <p14:creationId xmlns:p14="http://schemas.microsoft.com/office/powerpoint/2010/main" val="17178691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520"/>
            <a:ext cx="8229600" cy="895684"/>
          </a:xfrm>
        </p:spPr>
        <p:txBody>
          <a:bodyPr>
            <a:normAutofit/>
          </a:bodyPr>
          <a:lstStyle/>
          <a:p>
            <a:r>
              <a:rPr lang="en-US" dirty="0" smtClean="0"/>
              <a:t>Matthew 16:13 ff.</a:t>
            </a:r>
            <a:endParaRPr lang="en-US" dirty="0"/>
          </a:p>
        </p:txBody>
      </p:sp>
      <p:sp>
        <p:nvSpPr>
          <p:cNvPr id="3" name="Content Placeholder 2"/>
          <p:cNvSpPr>
            <a:spLocks noGrp="1"/>
          </p:cNvSpPr>
          <p:nvPr>
            <p:ph idx="1"/>
          </p:nvPr>
        </p:nvSpPr>
        <p:spPr>
          <a:xfrm>
            <a:off x="253999" y="588212"/>
            <a:ext cx="8742947" cy="6109368"/>
          </a:xfrm>
        </p:spPr>
        <p:txBody>
          <a:bodyPr>
            <a:noAutofit/>
          </a:bodyPr>
          <a:lstStyle/>
          <a:p>
            <a:pPr marL="0" indent="0">
              <a:buNone/>
            </a:pPr>
            <a:r>
              <a:rPr lang="en-US" sz="2400" baseline="30000" dirty="0" smtClean="0"/>
              <a:t>17</a:t>
            </a:r>
            <a:r>
              <a:rPr lang="en-US" sz="2400" baseline="30000" dirty="0"/>
              <a:t> </a:t>
            </a:r>
            <a:r>
              <a:rPr lang="en-US" sz="2400" dirty="0"/>
              <a:t>And Jesus answered him, </a:t>
            </a:r>
            <a:endParaRPr lang="en-US" sz="2400" dirty="0" smtClean="0"/>
          </a:p>
          <a:p>
            <a:pPr marL="0" indent="0">
              <a:buNone/>
            </a:pPr>
            <a:endParaRPr lang="en-US" sz="2400" dirty="0" smtClean="0"/>
          </a:p>
          <a:p>
            <a:pPr marL="457200" indent="-457200" algn="ctr">
              <a:buAutoNum type="arabicPeriod"/>
            </a:pPr>
            <a:r>
              <a:rPr lang="en-US" sz="2400" dirty="0" smtClean="0"/>
              <a:t>“</a:t>
            </a:r>
            <a:r>
              <a:rPr lang="en-US" sz="2400" dirty="0"/>
              <a:t>Blessed are you, Simon Bar-</a:t>
            </a:r>
            <a:r>
              <a:rPr lang="en-US" sz="2400" dirty="0" err="1"/>
              <a:t>Jona</a:t>
            </a:r>
            <a:r>
              <a:rPr lang="en-US" sz="2400" dirty="0"/>
              <a:t>! For flesh and blood has not revealed this to you, but my Father who is in heaven. </a:t>
            </a:r>
            <a:endParaRPr lang="en-US" sz="2400" dirty="0" smtClean="0"/>
          </a:p>
          <a:p>
            <a:pPr marL="0" indent="0" algn="ctr">
              <a:buNone/>
            </a:pPr>
            <a:endParaRPr lang="en-US" sz="2400" dirty="0" smtClean="0"/>
          </a:p>
          <a:p>
            <a:pPr marL="457200" indent="-457200" algn="ctr">
              <a:buAutoNum type="arabicPeriod"/>
            </a:pPr>
            <a:r>
              <a:rPr lang="en-US" sz="2400" baseline="30000" dirty="0" smtClean="0"/>
              <a:t>18</a:t>
            </a:r>
            <a:r>
              <a:rPr lang="en-US" sz="2400" baseline="30000" dirty="0"/>
              <a:t> </a:t>
            </a:r>
            <a:r>
              <a:rPr lang="en-US" sz="2400" dirty="0"/>
              <a:t>And I tell you, you are Peter</a:t>
            </a:r>
            <a:r>
              <a:rPr lang="en-US" sz="2400" dirty="0" smtClean="0"/>
              <a:t>, </a:t>
            </a:r>
            <a:r>
              <a:rPr lang="en-US" sz="2400" dirty="0"/>
              <a:t>and on this </a:t>
            </a:r>
            <a:r>
              <a:rPr lang="en-US" sz="2400" dirty="0" smtClean="0"/>
              <a:t>rock</a:t>
            </a:r>
            <a:r>
              <a:rPr lang="en-US" sz="2400" baseline="30000" dirty="0"/>
              <a:t> </a:t>
            </a:r>
            <a:r>
              <a:rPr lang="en-US" sz="2400" dirty="0" smtClean="0"/>
              <a:t>I </a:t>
            </a:r>
            <a:r>
              <a:rPr lang="en-US" sz="2400" dirty="0"/>
              <a:t>will build my church, and the powers of </a:t>
            </a:r>
            <a:r>
              <a:rPr lang="en-US" sz="2400" dirty="0" smtClean="0"/>
              <a:t>death</a:t>
            </a:r>
            <a:r>
              <a:rPr lang="en-US" sz="2400" baseline="30000" dirty="0"/>
              <a:t> </a:t>
            </a:r>
            <a:r>
              <a:rPr lang="en-US" sz="2400" dirty="0" smtClean="0"/>
              <a:t>shall </a:t>
            </a:r>
            <a:r>
              <a:rPr lang="en-US" sz="2400" dirty="0"/>
              <a:t>not prevail against it</a:t>
            </a:r>
            <a:r>
              <a:rPr lang="en-US" sz="2400" dirty="0" smtClean="0"/>
              <a:t>. </a:t>
            </a:r>
            <a:endParaRPr lang="en-US" sz="2400" dirty="0"/>
          </a:p>
          <a:p>
            <a:pPr marL="457200" indent="-457200" algn="ctr">
              <a:buAutoNum type="arabicPeriod"/>
            </a:pPr>
            <a:endParaRPr lang="en-US" sz="2400" baseline="30000" dirty="0" smtClean="0"/>
          </a:p>
          <a:p>
            <a:pPr marL="457200" indent="-457200" algn="ctr">
              <a:buAutoNum type="arabicPeriod"/>
            </a:pPr>
            <a:r>
              <a:rPr lang="en-US" sz="3600" baseline="30000" dirty="0" smtClean="0">
                <a:solidFill>
                  <a:srgbClr val="FFFF00"/>
                </a:solidFill>
              </a:rPr>
              <a:t>19</a:t>
            </a:r>
            <a:r>
              <a:rPr lang="en-US" sz="3600" baseline="30000" dirty="0">
                <a:solidFill>
                  <a:srgbClr val="FFFF00"/>
                </a:solidFill>
              </a:rPr>
              <a:t> </a:t>
            </a:r>
            <a:r>
              <a:rPr lang="en-US" sz="3600" dirty="0">
                <a:solidFill>
                  <a:srgbClr val="FFFF00"/>
                </a:solidFill>
              </a:rPr>
              <a:t>I will give you the </a:t>
            </a:r>
            <a:r>
              <a:rPr lang="en-US" sz="3600" dirty="0">
                <a:solidFill>
                  <a:srgbClr val="FF0000"/>
                </a:solidFill>
              </a:rPr>
              <a:t>keys of the kingdom of heaven</a:t>
            </a:r>
            <a:r>
              <a:rPr lang="en-US" sz="3600" dirty="0" smtClean="0">
                <a:solidFill>
                  <a:srgbClr val="FFFF00"/>
                </a:solidFill>
              </a:rPr>
              <a:t>,</a:t>
            </a:r>
            <a:r>
              <a:rPr lang="en-US" sz="3600" baseline="30000" dirty="0">
                <a:solidFill>
                  <a:srgbClr val="FFFF00"/>
                </a:solidFill>
              </a:rPr>
              <a:t> </a:t>
            </a:r>
            <a:r>
              <a:rPr lang="en-US" sz="3600" dirty="0" smtClean="0">
                <a:solidFill>
                  <a:srgbClr val="FFFF00"/>
                </a:solidFill>
              </a:rPr>
              <a:t>and </a:t>
            </a:r>
            <a:r>
              <a:rPr lang="en-US" sz="3600" dirty="0">
                <a:solidFill>
                  <a:srgbClr val="FFFF00"/>
                </a:solidFill>
              </a:rPr>
              <a:t>whatever you bind on earth shall be bound in heaven, and whatever you loose on earth shall be loosed in heaven.” </a:t>
            </a:r>
            <a:endParaRPr lang="en-US" sz="3600" dirty="0" smtClean="0">
              <a:solidFill>
                <a:srgbClr val="FFFF00"/>
              </a:solidFill>
            </a:endParaRPr>
          </a:p>
        </p:txBody>
      </p:sp>
    </p:spTree>
    <p:extLst>
      <p:ext uri="{BB962C8B-B14F-4D97-AF65-F5344CB8AC3E}">
        <p14:creationId xmlns:p14="http://schemas.microsoft.com/office/powerpoint/2010/main" val="303599603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520"/>
            <a:ext cx="8229600" cy="895684"/>
          </a:xfrm>
        </p:spPr>
        <p:txBody>
          <a:bodyPr>
            <a:normAutofit/>
          </a:bodyPr>
          <a:lstStyle/>
          <a:p>
            <a:r>
              <a:rPr lang="en-US" dirty="0" smtClean="0"/>
              <a:t>Matthew 16:13 ff.</a:t>
            </a:r>
            <a:endParaRPr lang="en-US" dirty="0"/>
          </a:p>
        </p:txBody>
      </p:sp>
      <p:sp>
        <p:nvSpPr>
          <p:cNvPr id="3" name="Content Placeholder 2"/>
          <p:cNvSpPr>
            <a:spLocks noGrp="1"/>
          </p:cNvSpPr>
          <p:nvPr>
            <p:ph idx="1"/>
          </p:nvPr>
        </p:nvSpPr>
        <p:spPr>
          <a:xfrm>
            <a:off x="253999" y="588212"/>
            <a:ext cx="8742947" cy="6109368"/>
          </a:xfrm>
        </p:spPr>
        <p:txBody>
          <a:bodyPr>
            <a:noAutofit/>
          </a:bodyPr>
          <a:lstStyle/>
          <a:p>
            <a:pPr marL="0" indent="0">
              <a:buNone/>
            </a:pPr>
            <a:r>
              <a:rPr lang="en-US" sz="2400" baseline="30000" dirty="0" smtClean="0"/>
              <a:t>17</a:t>
            </a:r>
            <a:r>
              <a:rPr lang="en-US" sz="2400" baseline="30000" dirty="0"/>
              <a:t> </a:t>
            </a:r>
            <a:r>
              <a:rPr lang="en-US" sz="2400" dirty="0"/>
              <a:t>And Jesus answered him, </a:t>
            </a:r>
            <a:endParaRPr lang="en-US" sz="2400" dirty="0" smtClean="0"/>
          </a:p>
          <a:p>
            <a:pPr marL="0" indent="0">
              <a:buNone/>
            </a:pPr>
            <a:endParaRPr lang="en-US" sz="2400" dirty="0" smtClean="0"/>
          </a:p>
          <a:p>
            <a:pPr marL="457200" indent="-457200" algn="ctr">
              <a:buAutoNum type="arabicPeriod"/>
            </a:pPr>
            <a:r>
              <a:rPr lang="en-US" sz="2400" dirty="0" smtClean="0"/>
              <a:t>“</a:t>
            </a:r>
            <a:r>
              <a:rPr lang="en-US" sz="2400" dirty="0"/>
              <a:t>Blessed are you, Simon Bar-</a:t>
            </a:r>
            <a:r>
              <a:rPr lang="en-US" sz="2400" dirty="0" err="1"/>
              <a:t>Jona</a:t>
            </a:r>
            <a:r>
              <a:rPr lang="en-US" sz="2400" dirty="0"/>
              <a:t>! For flesh and blood has not revealed this to you, but my Father who is in heaven. </a:t>
            </a:r>
            <a:endParaRPr lang="en-US" sz="2400" dirty="0" smtClean="0"/>
          </a:p>
          <a:p>
            <a:pPr marL="0" indent="0" algn="ctr">
              <a:buNone/>
            </a:pPr>
            <a:endParaRPr lang="en-US" sz="2400" dirty="0" smtClean="0"/>
          </a:p>
          <a:p>
            <a:pPr marL="457200" indent="-457200" algn="ctr">
              <a:buAutoNum type="arabicPeriod"/>
            </a:pPr>
            <a:r>
              <a:rPr lang="en-US" sz="2400" baseline="30000" dirty="0" smtClean="0"/>
              <a:t>18</a:t>
            </a:r>
            <a:r>
              <a:rPr lang="en-US" sz="2400" baseline="30000" dirty="0"/>
              <a:t> </a:t>
            </a:r>
            <a:r>
              <a:rPr lang="en-US" sz="2400" dirty="0"/>
              <a:t>And I tell you, you are Peter</a:t>
            </a:r>
            <a:r>
              <a:rPr lang="en-US" sz="2400" dirty="0" smtClean="0"/>
              <a:t>, </a:t>
            </a:r>
            <a:r>
              <a:rPr lang="en-US" sz="2400" dirty="0"/>
              <a:t>and on this </a:t>
            </a:r>
            <a:r>
              <a:rPr lang="en-US" sz="2400" dirty="0" smtClean="0"/>
              <a:t>rock</a:t>
            </a:r>
            <a:r>
              <a:rPr lang="en-US" sz="2400" baseline="30000" dirty="0"/>
              <a:t> </a:t>
            </a:r>
            <a:r>
              <a:rPr lang="en-US" sz="2400" dirty="0" smtClean="0"/>
              <a:t>I </a:t>
            </a:r>
            <a:r>
              <a:rPr lang="en-US" sz="2400" dirty="0"/>
              <a:t>will build my church, and the powers of </a:t>
            </a:r>
            <a:r>
              <a:rPr lang="en-US" sz="2400" dirty="0" smtClean="0"/>
              <a:t>death</a:t>
            </a:r>
            <a:r>
              <a:rPr lang="en-US" sz="2400" baseline="30000" dirty="0"/>
              <a:t> </a:t>
            </a:r>
            <a:r>
              <a:rPr lang="en-US" sz="2400" dirty="0" smtClean="0"/>
              <a:t>shall </a:t>
            </a:r>
            <a:r>
              <a:rPr lang="en-US" sz="2400" dirty="0"/>
              <a:t>not prevail against it</a:t>
            </a:r>
            <a:r>
              <a:rPr lang="en-US" sz="2400" dirty="0" smtClean="0"/>
              <a:t>. </a:t>
            </a:r>
            <a:endParaRPr lang="en-US" sz="2400" dirty="0"/>
          </a:p>
          <a:p>
            <a:pPr marL="457200" indent="-457200" algn="ctr">
              <a:buAutoNum type="arabicPeriod"/>
            </a:pPr>
            <a:endParaRPr lang="en-US" sz="2400" baseline="30000" dirty="0" smtClean="0"/>
          </a:p>
          <a:p>
            <a:pPr marL="457200" indent="-457200" algn="ctr">
              <a:buAutoNum type="arabicPeriod"/>
            </a:pPr>
            <a:r>
              <a:rPr lang="en-US" sz="3600" baseline="30000" dirty="0" smtClean="0">
                <a:solidFill>
                  <a:srgbClr val="FFFF00"/>
                </a:solidFill>
              </a:rPr>
              <a:t>19</a:t>
            </a:r>
            <a:r>
              <a:rPr lang="en-US" sz="3600" baseline="30000" dirty="0">
                <a:solidFill>
                  <a:srgbClr val="FFFF00"/>
                </a:solidFill>
              </a:rPr>
              <a:t> </a:t>
            </a:r>
            <a:r>
              <a:rPr lang="en-US" sz="3600" dirty="0">
                <a:solidFill>
                  <a:srgbClr val="FFFF00"/>
                </a:solidFill>
              </a:rPr>
              <a:t>I will give you the keys of the kingdom of heaven</a:t>
            </a:r>
            <a:r>
              <a:rPr lang="en-US" sz="3600" dirty="0" smtClean="0">
                <a:solidFill>
                  <a:srgbClr val="FFFF00"/>
                </a:solidFill>
              </a:rPr>
              <a:t>,</a:t>
            </a:r>
            <a:r>
              <a:rPr lang="en-US" sz="3600" baseline="30000" dirty="0">
                <a:solidFill>
                  <a:srgbClr val="FFFF00"/>
                </a:solidFill>
              </a:rPr>
              <a:t> </a:t>
            </a:r>
            <a:r>
              <a:rPr lang="en-US" sz="3600" dirty="0" smtClean="0">
                <a:solidFill>
                  <a:srgbClr val="FFFF00"/>
                </a:solidFill>
              </a:rPr>
              <a:t>and </a:t>
            </a:r>
            <a:r>
              <a:rPr lang="en-US" sz="3600" dirty="0">
                <a:solidFill>
                  <a:srgbClr val="FF0000"/>
                </a:solidFill>
              </a:rPr>
              <a:t>whatever you bind on earth shall be bound in heaven</a:t>
            </a:r>
            <a:r>
              <a:rPr lang="en-US" sz="3600" dirty="0">
                <a:solidFill>
                  <a:srgbClr val="FFFF00"/>
                </a:solidFill>
              </a:rPr>
              <a:t>, and whatever you loose on earth shall be loosed in heaven.” </a:t>
            </a:r>
            <a:endParaRPr lang="en-US" sz="3600" dirty="0" smtClean="0">
              <a:solidFill>
                <a:srgbClr val="FFFF00"/>
              </a:solidFill>
            </a:endParaRPr>
          </a:p>
        </p:txBody>
      </p:sp>
    </p:spTree>
    <p:extLst>
      <p:ext uri="{BB962C8B-B14F-4D97-AF65-F5344CB8AC3E}">
        <p14:creationId xmlns:p14="http://schemas.microsoft.com/office/powerpoint/2010/main" val="24811487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I. </a:t>
            </a:r>
            <a:r>
              <a:rPr lang="en-US" b="1" u="sng" dirty="0" smtClean="0">
                <a:solidFill>
                  <a:srgbClr val="FF0000"/>
                </a:solidFill>
              </a:rPr>
              <a:t>Precepts </a:t>
            </a:r>
            <a:r>
              <a:rPr lang="en-US" b="1" u="sng" dirty="0">
                <a:solidFill>
                  <a:srgbClr val="FF0000"/>
                </a:solidFill>
              </a:rPr>
              <a:t>of the Catholic Church</a:t>
            </a:r>
            <a:r>
              <a:rPr lang="en-US" dirty="0">
                <a:solidFill>
                  <a:srgbClr val="FF0000"/>
                </a:solidFill>
              </a:rPr>
              <a:t> </a:t>
            </a:r>
          </a:p>
        </p:txBody>
      </p:sp>
      <p:sp>
        <p:nvSpPr>
          <p:cNvPr id="3" name="Content Placeholder 2"/>
          <p:cNvSpPr>
            <a:spLocks noGrp="1"/>
          </p:cNvSpPr>
          <p:nvPr>
            <p:ph idx="1"/>
          </p:nvPr>
        </p:nvSpPr>
        <p:spPr>
          <a:xfrm>
            <a:off x="200525" y="1323474"/>
            <a:ext cx="8716211" cy="5160210"/>
          </a:xfrm>
        </p:spPr>
        <p:txBody>
          <a:bodyPr>
            <a:normAutofit/>
          </a:bodyPr>
          <a:lstStyle/>
          <a:p>
            <a:pPr lvl="0"/>
            <a:r>
              <a:rPr lang="en-US" b="1" dirty="0"/>
              <a:t>The Precepts – There are 5 Precepts</a:t>
            </a:r>
            <a:endParaRPr lang="en-US" sz="4400" dirty="0"/>
          </a:p>
          <a:p>
            <a:pPr lvl="2">
              <a:buFont typeface="Wingdings" charset="2"/>
              <a:buChar char="Ø"/>
            </a:pPr>
            <a:r>
              <a:rPr lang="en-US" b="1" u="sng" dirty="0"/>
              <a:t>You shall attend Mass on Sundays and on holy days of obligation and rest from servile </a:t>
            </a:r>
            <a:r>
              <a:rPr lang="en-US" b="1" u="sng" dirty="0" smtClean="0"/>
              <a:t>labor</a:t>
            </a:r>
            <a:r>
              <a:rPr lang="en-US" dirty="0"/>
              <a:t> </a:t>
            </a:r>
            <a:r>
              <a:rPr lang="en-US" b="1" u="sng" dirty="0" smtClean="0"/>
              <a:t>as </a:t>
            </a:r>
            <a:r>
              <a:rPr lang="en-US" b="1" u="sng" dirty="0"/>
              <a:t>well as the principal feast days, known as Catholic holy days of obligation</a:t>
            </a:r>
            <a:r>
              <a:rPr lang="en-US" dirty="0"/>
              <a:t>. </a:t>
            </a:r>
            <a:endParaRPr lang="en-US" dirty="0" smtClean="0"/>
          </a:p>
          <a:p>
            <a:pPr lvl="2">
              <a:buFont typeface="Wingdings" charset="2"/>
              <a:buChar char="Ø"/>
            </a:pPr>
            <a:r>
              <a:rPr lang="en-US" b="1" u="sng" dirty="0" smtClean="0"/>
              <a:t>You </a:t>
            </a:r>
            <a:r>
              <a:rPr lang="en-US" b="1" u="sng" dirty="0"/>
              <a:t>shall confess your sins at least once a year</a:t>
            </a:r>
            <a:r>
              <a:rPr lang="en-US" dirty="0"/>
              <a:t>. </a:t>
            </a:r>
            <a:endParaRPr lang="en-US" dirty="0" smtClean="0"/>
          </a:p>
          <a:p>
            <a:pPr lvl="2">
              <a:buFont typeface="Wingdings" charset="2"/>
              <a:buChar char="Ø"/>
            </a:pPr>
            <a:r>
              <a:rPr lang="en-US" b="1" u="sng" dirty="0" smtClean="0"/>
              <a:t>You </a:t>
            </a:r>
            <a:r>
              <a:rPr lang="en-US" b="1" u="sng" dirty="0"/>
              <a:t>shall receive the sacrament of the Eucharist at least during the Easter season</a:t>
            </a:r>
            <a:r>
              <a:rPr lang="en-US" dirty="0"/>
              <a:t>. </a:t>
            </a:r>
            <a:endParaRPr lang="en-US" dirty="0" smtClean="0"/>
          </a:p>
          <a:p>
            <a:pPr lvl="2">
              <a:buFont typeface="Wingdings" charset="2"/>
              <a:buChar char="Ø"/>
            </a:pPr>
            <a:r>
              <a:rPr lang="en-US" b="1" u="sng" dirty="0" smtClean="0"/>
              <a:t>You </a:t>
            </a:r>
            <a:r>
              <a:rPr lang="en-US" b="1" u="sng" dirty="0"/>
              <a:t>shall observe the days of fasting and abstinence established by the Church</a:t>
            </a:r>
            <a:r>
              <a:rPr lang="en-US" dirty="0"/>
              <a:t>. </a:t>
            </a:r>
            <a:endParaRPr lang="en-US" dirty="0" smtClean="0"/>
          </a:p>
          <a:p>
            <a:pPr lvl="2">
              <a:buFont typeface="Wingdings" charset="2"/>
              <a:buChar char="Ø"/>
            </a:pPr>
            <a:r>
              <a:rPr lang="en-US" b="1" u="sng" dirty="0"/>
              <a:t>You shall help to provide for the needs of the Church</a:t>
            </a:r>
            <a:r>
              <a:rPr lang="en-US" dirty="0"/>
              <a:t>. </a:t>
            </a:r>
          </a:p>
        </p:txBody>
      </p:sp>
    </p:spTree>
    <p:extLst>
      <p:ext uri="{BB962C8B-B14F-4D97-AF65-F5344CB8AC3E}">
        <p14:creationId xmlns:p14="http://schemas.microsoft.com/office/powerpoint/2010/main" val="1589954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520"/>
            <a:ext cx="8229600" cy="895684"/>
          </a:xfrm>
        </p:spPr>
        <p:txBody>
          <a:bodyPr>
            <a:normAutofit/>
          </a:bodyPr>
          <a:lstStyle/>
          <a:p>
            <a:r>
              <a:rPr lang="en-US" dirty="0" smtClean="0"/>
              <a:t>Matthew 16:13 ff.</a:t>
            </a:r>
            <a:endParaRPr lang="en-US" dirty="0"/>
          </a:p>
        </p:txBody>
      </p:sp>
      <p:sp>
        <p:nvSpPr>
          <p:cNvPr id="3" name="Content Placeholder 2"/>
          <p:cNvSpPr>
            <a:spLocks noGrp="1"/>
          </p:cNvSpPr>
          <p:nvPr>
            <p:ph idx="1"/>
          </p:nvPr>
        </p:nvSpPr>
        <p:spPr>
          <a:xfrm>
            <a:off x="253999" y="588212"/>
            <a:ext cx="8742947" cy="6109368"/>
          </a:xfrm>
        </p:spPr>
        <p:txBody>
          <a:bodyPr>
            <a:noAutofit/>
          </a:bodyPr>
          <a:lstStyle/>
          <a:p>
            <a:pPr marL="0" indent="0">
              <a:buNone/>
            </a:pPr>
            <a:r>
              <a:rPr lang="en-US" sz="2400" baseline="30000" dirty="0" smtClean="0"/>
              <a:t>17</a:t>
            </a:r>
            <a:r>
              <a:rPr lang="en-US" sz="2400" baseline="30000" dirty="0"/>
              <a:t> </a:t>
            </a:r>
            <a:r>
              <a:rPr lang="en-US" sz="2400" dirty="0"/>
              <a:t>And Jesus answered him, </a:t>
            </a:r>
            <a:endParaRPr lang="en-US" sz="2400" dirty="0" smtClean="0"/>
          </a:p>
          <a:p>
            <a:pPr marL="0" indent="0">
              <a:buNone/>
            </a:pPr>
            <a:endParaRPr lang="en-US" sz="2400" dirty="0" smtClean="0"/>
          </a:p>
          <a:p>
            <a:pPr marL="457200" indent="-457200" algn="ctr">
              <a:buAutoNum type="arabicPeriod"/>
            </a:pPr>
            <a:r>
              <a:rPr lang="en-US" sz="2400" dirty="0" smtClean="0"/>
              <a:t>“</a:t>
            </a:r>
            <a:r>
              <a:rPr lang="en-US" sz="2400" dirty="0"/>
              <a:t>Blessed are you, Simon Bar-</a:t>
            </a:r>
            <a:r>
              <a:rPr lang="en-US" sz="2400" dirty="0" err="1"/>
              <a:t>Jona</a:t>
            </a:r>
            <a:r>
              <a:rPr lang="en-US" sz="2400" dirty="0"/>
              <a:t>! For flesh and blood has not revealed this to you, but my Father who is in heaven. </a:t>
            </a:r>
            <a:endParaRPr lang="en-US" sz="2400" dirty="0" smtClean="0"/>
          </a:p>
          <a:p>
            <a:pPr marL="0" indent="0" algn="ctr">
              <a:buNone/>
            </a:pPr>
            <a:endParaRPr lang="en-US" sz="2400" dirty="0" smtClean="0"/>
          </a:p>
          <a:p>
            <a:pPr marL="457200" indent="-457200" algn="ctr">
              <a:buAutoNum type="arabicPeriod"/>
            </a:pPr>
            <a:r>
              <a:rPr lang="en-US" sz="2400" baseline="30000" dirty="0" smtClean="0"/>
              <a:t>18</a:t>
            </a:r>
            <a:r>
              <a:rPr lang="en-US" sz="2400" baseline="30000" dirty="0"/>
              <a:t> </a:t>
            </a:r>
            <a:r>
              <a:rPr lang="en-US" sz="2400" dirty="0"/>
              <a:t>And I tell you, you are Peter</a:t>
            </a:r>
            <a:r>
              <a:rPr lang="en-US" sz="2400" dirty="0" smtClean="0"/>
              <a:t>, </a:t>
            </a:r>
            <a:r>
              <a:rPr lang="en-US" sz="2400" dirty="0"/>
              <a:t>and on this </a:t>
            </a:r>
            <a:r>
              <a:rPr lang="en-US" sz="2400" dirty="0" smtClean="0"/>
              <a:t>rock</a:t>
            </a:r>
            <a:r>
              <a:rPr lang="en-US" sz="2400" baseline="30000" dirty="0"/>
              <a:t> </a:t>
            </a:r>
            <a:r>
              <a:rPr lang="en-US" sz="2400" dirty="0" smtClean="0"/>
              <a:t>I </a:t>
            </a:r>
            <a:r>
              <a:rPr lang="en-US" sz="2400" dirty="0"/>
              <a:t>will build my church, and the powers of </a:t>
            </a:r>
            <a:r>
              <a:rPr lang="en-US" sz="2400" dirty="0" smtClean="0"/>
              <a:t>death</a:t>
            </a:r>
            <a:r>
              <a:rPr lang="en-US" sz="2400" baseline="30000" dirty="0"/>
              <a:t> </a:t>
            </a:r>
            <a:r>
              <a:rPr lang="en-US" sz="2400" dirty="0" smtClean="0"/>
              <a:t>shall </a:t>
            </a:r>
            <a:r>
              <a:rPr lang="en-US" sz="2400" dirty="0"/>
              <a:t>not prevail against it</a:t>
            </a:r>
            <a:r>
              <a:rPr lang="en-US" sz="2400" dirty="0" smtClean="0"/>
              <a:t>. </a:t>
            </a:r>
            <a:endParaRPr lang="en-US" sz="2400" dirty="0"/>
          </a:p>
          <a:p>
            <a:pPr marL="457200" indent="-457200" algn="ctr">
              <a:buAutoNum type="arabicPeriod"/>
            </a:pPr>
            <a:endParaRPr lang="en-US" sz="2400" baseline="30000" dirty="0" smtClean="0"/>
          </a:p>
          <a:p>
            <a:pPr marL="457200" indent="-457200" algn="ctr">
              <a:buAutoNum type="arabicPeriod"/>
            </a:pPr>
            <a:r>
              <a:rPr lang="en-US" sz="3600" baseline="30000" dirty="0" smtClean="0">
                <a:solidFill>
                  <a:srgbClr val="FFFF00"/>
                </a:solidFill>
              </a:rPr>
              <a:t>19</a:t>
            </a:r>
            <a:r>
              <a:rPr lang="en-US" sz="3600" baseline="30000" dirty="0">
                <a:solidFill>
                  <a:srgbClr val="FFFF00"/>
                </a:solidFill>
              </a:rPr>
              <a:t> </a:t>
            </a:r>
            <a:r>
              <a:rPr lang="en-US" sz="3600" dirty="0">
                <a:solidFill>
                  <a:srgbClr val="FFFF00"/>
                </a:solidFill>
              </a:rPr>
              <a:t>I will give you the keys of the kingdom of heaven</a:t>
            </a:r>
            <a:r>
              <a:rPr lang="en-US" sz="3600" dirty="0" smtClean="0">
                <a:solidFill>
                  <a:srgbClr val="FFFF00"/>
                </a:solidFill>
              </a:rPr>
              <a:t>,</a:t>
            </a:r>
            <a:r>
              <a:rPr lang="en-US" sz="3600" baseline="30000" dirty="0">
                <a:solidFill>
                  <a:srgbClr val="FFFF00"/>
                </a:solidFill>
              </a:rPr>
              <a:t> </a:t>
            </a:r>
            <a:r>
              <a:rPr lang="en-US" sz="3600" dirty="0" smtClean="0">
                <a:solidFill>
                  <a:srgbClr val="FFFF00"/>
                </a:solidFill>
              </a:rPr>
              <a:t>and </a:t>
            </a:r>
            <a:r>
              <a:rPr lang="en-US" sz="3600" dirty="0">
                <a:solidFill>
                  <a:srgbClr val="FFFF00"/>
                </a:solidFill>
              </a:rPr>
              <a:t>whatever you bind on earth shall be bound in heaven, and </a:t>
            </a:r>
            <a:r>
              <a:rPr lang="en-US" sz="3600" dirty="0">
                <a:solidFill>
                  <a:srgbClr val="FF0000"/>
                </a:solidFill>
              </a:rPr>
              <a:t>whatever you loose on earth shall be loosed in heaven.</a:t>
            </a:r>
            <a:r>
              <a:rPr lang="en-US" sz="3600" dirty="0">
                <a:solidFill>
                  <a:srgbClr val="FFFF00"/>
                </a:solidFill>
              </a:rPr>
              <a:t>” </a:t>
            </a:r>
            <a:endParaRPr lang="en-US" sz="3600" dirty="0" smtClean="0">
              <a:solidFill>
                <a:srgbClr val="FFFF00"/>
              </a:solidFill>
            </a:endParaRPr>
          </a:p>
        </p:txBody>
      </p:sp>
    </p:spTree>
    <p:extLst>
      <p:ext uri="{BB962C8B-B14F-4D97-AF65-F5344CB8AC3E}">
        <p14:creationId xmlns:p14="http://schemas.microsoft.com/office/powerpoint/2010/main" val="14721426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586"/>
            <a:ext cx="8229600" cy="567573"/>
          </a:xfrm>
        </p:spPr>
        <p:txBody>
          <a:bodyPr>
            <a:normAutofit fontScale="90000"/>
          </a:bodyPr>
          <a:lstStyle/>
          <a:p>
            <a:r>
              <a:rPr lang="en-US" dirty="0"/>
              <a:t>Isaiah 22:15-22</a:t>
            </a:r>
          </a:p>
        </p:txBody>
      </p:sp>
      <p:sp>
        <p:nvSpPr>
          <p:cNvPr id="3" name="Content Placeholder 2"/>
          <p:cNvSpPr>
            <a:spLocks noGrp="1"/>
          </p:cNvSpPr>
          <p:nvPr>
            <p:ph idx="1"/>
          </p:nvPr>
        </p:nvSpPr>
        <p:spPr>
          <a:xfrm>
            <a:off x="187157" y="918410"/>
            <a:ext cx="8849895" cy="5792537"/>
          </a:xfrm>
        </p:spPr>
        <p:txBody>
          <a:bodyPr>
            <a:normAutofit fontScale="77500" lnSpcReduction="20000"/>
          </a:bodyPr>
          <a:lstStyle/>
          <a:p>
            <a:pPr marL="0" indent="0">
              <a:buNone/>
            </a:pPr>
            <a:r>
              <a:rPr lang="en-US" baseline="30000" dirty="0"/>
              <a:t>15 </a:t>
            </a:r>
            <a:r>
              <a:rPr lang="en-US" dirty="0"/>
              <a:t>Thus says the Lord </a:t>
            </a:r>
            <a:r>
              <a:rPr lang="en-US" cap="small" dirty="0"/>
              <a:t>God</a:t>
            </a:r>
            <a:r>
              <a:rPr lang="en-US" dirty="0"/>
              <a:t> of hosts, “Come, go to this steward, to </a:t>
            </a:r>
            <a:r>
              <a:rPr lang="en-US" dirty="0" err="1"/>
              <a:t>Shebna</a:t>
            </a:r>
            <a:r>
              <a:rPr lang="en-US" dirty="0"/>
              <a:t>, who is over the household, and say to him: </a:t>
            </a:r>
            <a:r>
              <a:rPr lang="en-US" baseline="30000" dirty="0"/>
              <a:t>16 </a:t>
            </a:r>
            <a:r>
              <a:rPr lang="en-US" dirty="0"/>
              <a:t>What have you to do here and whom have you here, that you have hewn here a tomb for yourself, you who hew a tomb on the height, and carve a habitation for yourself in the rock? </a:t>
            </a:r>
            <a:r>
              <a:rPr lang="en-US" baseline="30000" dirty="0"/>
              <a:t>17 </a:t>
            </a:r>
            <a:r>
              <a:rPr lang="en-US" dirty="0"/>
              <a:t>Behold, the </a:t>
            </a:r>
            <a:r>
              <a:rPr lang="en-US" cap="small" dirty="0"/>
              <a:t>Lord</a:t>
            </a:r>
            <a:r>
              <a:rPr lang="en-US" dirty="0"/>
              <a:t> will hurl you away violently, O you strong man. He will seize firm hold on you, </a:t>
            </a:r>
            <a:r>
              <a:rPr lang="en-US" baseline="30000" dirty="0"/>
              <a:t>18 </a:t>
            </a:r>
            <a:r>
              <a:rPr lang="en-US" dirty="0"/>
              <a:t>and whirl you round and round, and throw you like a ball into a wide land; there you shall die, and there shall be your splendid chariots, you shame of your master’s house. </a:t>
            </a:r>
            <a:r>
              <a:rPr lang="en-US" baseline="30000" dirty="0"/>
              <a:t>19 </a:t>
            </a:r>
            <a:r>
              <a:rPr lang="en-US" dirty="0"/>
              <a:t>I will thrust you from your office, and you will be cast down from your station. </a:t>
            </a:r>
            <a:r>
              <a:rPr lang="en-US" baseline="30000" dirty="0"/>
              <a:t>20 </a:t>
            </a:r>
            <a:r>
              <a:rPr lang="en-US" dirty="0"/>
              <a:t>In that day I will call my servant </a:t>
            </a:r>
            <a:r>
              <a:rPr lang="en-US" dirty="0" err="1"/>
              <a:t>Eli′akim</a:t>
            </a:r>
            <a:r>
              <a:rPr lang="en-US" dirty="0"/>
              <a:t> the son of </a:t>
            </a:r>
            <a:r>
              <a:rPr lang="en-US" dirty="0" err="1"/>
              <a:t>Hilki′ah</a:t>
            </a:r>
            <a:r>
              <a:rPr lang="en-US" dirty="0"/>
              <a:t>, </a:t>
            </a:r>
            <a:r>
              <a:rPr lang="en-US" baseline="30000" dirty="0"/>
              <a:t>21 </a:t>
            </a:r>
            <a:r>
              <a:rPr lang="en-US" dirty="0"/>
              <a:t>and I will clothe him with your robe, and will bind your girdle on him, and will commit your authority to his hand; and he shall be a father to the inhabitants of Jerusalem and to the house of Judah. </a:t>
            </a:r>
            <a:r>
              <a:rPr lang="en-US" baseline="30000" dirty="0"/>
              <a:t>22</a:t>
            </a:r>
            <a:r>
              <a:rPr lang="en-US" baseline="30000" dirty="0">
                <a:solidFill>
                  <a:srgbClr val="FFFF00"/>
                </a:solidFill>
              </a:rPr>
              <a:t> </a:t>
            </a:r>
            <a:r>
              <a:rPr lang="en-US" dirty="0">
                <a:solidFill>
                  <a:srgbClr val="FFFF00"/>
                </a:solidFill>
              </a:rPr>
              <a:t>And I will place on his shoulder the key of the house of David; he shall open, and none shall shut; and he shall shut, and none shall open. </a:t>
            </a:r>
          </a:p>
          <a:p>
            <a:endParaRPr lang="en-US" dirty="0"/>
          </a:p>
        </p:txBody>
      </p:sp>
    </p:spTree>
    <p:extLst>
      <p:ext uri="{BB962C8B-B14F-4D97-AF65-F5344CB8AC3E}">
        <p14:creationId xmlns:p14="http://schemas.microsoft.com/office/powerpoint/2010/main" val="30706750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586"/>
            <a:ext cx="8229600" cy="567573"/>
          </a:xfrm>
        </p:spPr>
        <p:txBody>
          <a:bodyPr>
            <a:normAutofit fontScale="90000"/>
          </a:bodyPr>
          <a:lstStyle/>
          <a:p>
            <a:r>
              <a:rPr lang="en-US" dirty="0"/>
              <a:t>Isaiah 22:15-22</a:t>
            </a:r>
          </a:p>
        </p:txBody>
      </p:sp>
      <p:sp>
        <p:nvSpPr>
          <p:cNvPr id="3" name="Content Placeholder 2"/>
          <p:cNvSpPr>
            <a:spLocks noGrp="1"/>
          </p:cNvSpPr>
          <p:nvPr>
            <p:ph idx="1"/>
          </p:nvPr>
        </p:nvSpPr>
        <p:spPr>
          <a:xfrm>
            <a:off x="187157" y="918410"/>
            <a:ext cx="8849895" cy="5792537"/>
          </a:xfrm>
        </p:spPr>
        <p:txBody>
          <a:bodyPr>
            <a:normAutofit fontScale="77500" lnSpcReduction="20000"/>
          </a:bodyPr>
          <a:lstStyle/>
          <a:p>
            <a:pPr marL="0" indent="0">
              <a:buNone/>
            </a:pPr>
            <a:r>
              <a:rPr lang="en-US" baseline="30000" dirty="0"/>
              <a:t>15 </a:t>
            </a:r>
            <a:r>
              <a:rPr lang="en-US" dirty="0"/>
              <a:t>Thus says the Lord </a:t>
            </a:r>
            <a:r>
              <a:rPr lang="en-US" cap="small" dirty="0"/>
              <a:t>God</a:t>
            </a:r>
            <a:r>
              <a:rPr lang="en-US" dirty="0"/>
              <a:t> of hosts, “Come, go to this steward, to </a:t>
            </a:r>
            <a:r>
              <a:rPr lang="en-US" dirty="0" err="1"/>
              <a:t>Shebna</a:t>
            </a:r>
            <a:r>
              <a:rPr lang="en-US" dirty="0"/>
              <a:t>, who is over the household, and say to him: </a:t>
            </a:r>
            <a:r>
              <a:rPr lang="en-US" baseline="30000" dirty="0"/>
              <a:t>16 </a:t>
            </a:r>
            <a:r>
              <a:rPr lang="en-US" dirty="0"/>
              <a:t>What have you to do here and whom have you here, that you have hewn here a tomb for yourself, you who hew a tomb on the height, and carve a habitation for yourself in the rock? </a:t>
            </a:r>
            <a:r>
              <a:rPr lang="en-US" baseline="30000" dirty="0"/>
              <a:t>17 </a:t>
            </a:r>
            <a:r>
              <a:rPr lang="en-US" dirty="0"/>
              <a:t>Behold, the </a:t>
            </a:r>
            <a:r>
              <a:rPr lang="en-US" cap="small" dirty="0"/>
              <a:t>Lord</a:t>
            </a:r>
            <a:r>
              <a:rPr lang="en-US" dirty="0"/>
              <a:t> will hurl you away violently, O you strong man. He will seize firm hold on you, </a:t>
            </a:r>
            <a:r>
              <a:rPr lang="en-US" baseline="30000" dirty="0"/>
              <a:t>18 </a:t>
            </a:r>
            <a:r>
              <a:rPr lang="en-US" dirty="0"/>
              <a:t>and whirl you round and round, and throw you like a ball into a wide land; there you shall die, and there shall be your splendid chariots, you shame of your master’s house. </a:t>
            </a:r>
            <a:r>
              <a:rPr lang="en-US" baseline="30000" dirty="0"/>
              <a:t>19 </a:t>
            </a:r>
            <a:r>
              <a:rPr lang="en-US" dirty="0"/>
              <a:t>I will thrust you from your office, and you will be cast down from your station. </a:t>
            </a:r>
            <a:r>
              <a:rPr lang="en-US" baseline="30000" dirty="0"/>
              <a:t>20 </a:t>
            </a:r>
            <a:r>
              <a:rPr lang="en-US" dirty="0"/>
              <a:t>In that day I will call my servant </a:t>
            </a:r>
            <a:r>
              <a:rPr lang="en-US" dirty="0" err="1"/>
              <a:t>Eli′akim</a:t>
            </a:r>
            <a:r>
              <a:rPr lang="en-US" dirty="0"/>
              <a:t> the son of </a:t>
            </a:r>
            <a:r>
              <a:rPr lang="en-US" dirty="0" err="1"/>
              <a:t>Hilki′ah</a:t>
            </a:r>
            <a:r>
              <a:rPr lang="en-US" dirty="0"/>
              <a:t>, </a:t>
            </a:r>
            <a:r>
              <a:rPr lang="en-US" baseline="30000" dirty="0"/>
              <a:t>21 </a:t>
            </a:r>
            <a:r>
              <a:rPr lang="en-US" dirty="0"/>
              <a:t>and I will clothe him with your robe, and will bind your girdle on him, and will commit your authority to his hand; and he shall be a father to the inhabitants of Jerusalem and to the house of Judah. </a:t>
            </a:r>
            <a:r>
              <a:rPr lang="en-US" baseline="30000" dirty="0"/>
              <a:t>22</a:t>
            </a:r>
            <a:r>
              <a:rPr lang="en-US" baseline="30000" dirty="0">
                <a:solidFill>
                  <a:srgbClr val="FFFF00"/>
                </a:solidFill>
              </a:rPr>
              <a:t> </a:t>
            </a:r>
            <a:r>
              <a:rPr lang="en-US" dirty="0">
                <a:solidFill>
                  <a:srgbClr val="FFFF00"/>
                </a:solidFill>
              </a:rPr>
              <a:t>And I will place on his shoulder the key of the house of David; he shall open, and none shall shut; and he shall shut, and none shall open. </a:t>
            </a:r>
          </a:p>
          <a:p>
            <a:endParaRPr lang="en-US" dirty="0"/>
          </a:p>
        </p:txBody>
      </p:sp>
      <p:pic>
        <p:nvPicPr>
          <p:cNvPr id="4" name="Picture 3" descr="Eliakim++we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689" y="77778"/>
            <a:ext cx="6881865" cy="5161399"/>
          </a:xfrm>
          <a:prstGeom prst="rect">
            <a:avLst/>
          </a:prstGeom>
        </p:spPr>
      </p:pic>
    </p:spTree>
    <p:extLst>
      <p:ext uri="{BB962C8B-B14F-4D97-AF65-F5344CB8AC3E}">
        <p14:creationId xmlns:p14="http://schemas.microsoft.com/office/powerpoint/2010/main" val="275790417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576"/>
            <a:ext cx="8229600" cy="788732"/>
          </a:xfrm>
        </p:spPr>
        <p:txBody>
          <a:bodyPr>
            <a:noAutofit/>
          </a:bodyPr>
          <a:lstStyle/>
          <a:p>
            <a:r>
              <a:rPr lang="en-US" sz="2800" dirty="0" smtClean="0">
                <a:latin typeface="Arial"/>
                <a:cs typeface="Arial"/>
              </a:rPr>
              <a:t>Compare</a:t>
            </a:r>
            <a:br>
              <a:rPr lang="en-US" sz="2800" dirty="0" smtClean="0">
                <a:latin typeface="Arial"/>
                <a:cs typeface="Arial"/>
              </a:rPr>
            </a:br>
            <a:r>
              <a:rPr lang="en-US" sz="2800" dirty="0" smtClean="0">
                <a:latin typeface="Arial"/>
                <a:cs typeface="Arial"/>
              </a:rPr>
              <a:t>Matthew 16:19      with     </a:t>
            </a:r>
            <a:r>
              <a:rPr lang="en-US" sz="2800" b="1" dirty="0" smtClean="0">
                <a:latin typeface="Arial"/>
                <a:cs typeface="Arial"/>
              </a:rPr>
              <a:t>Isaiah </a:t>
            </a:r>
            <a:r>
              <a:rPr lang="en-US" sz="2800" b="1" dirty="0">
                <a:latin typeface="Arial"/>
                <a:cs typeface="Arial"/>
              </a:rPr>
              <a:t>22:15-</a:t>
            </a:r>
            <a:r>
              <a:rPr lang="en-US" sz="2800" b="1" dirty="0" smtClean="0">
                <a:latin typeface="Arial"/>
                <a:cs typeface="Arial"/>
              </a:rPr>
              <a:t>22</a:t>
            </a:r>
            <a:endParaRPr lang="en-US" sz="2800" dirty="0">
              <a:latin typeface="Arial"/>
              <a:cs typeface="Arial"/>
            </a:endParaRPr>
          </a:p>
        </p:txBody>
      </p:sp>
      <p:sp>
        <p:nvSpPr>
          <p:cNvPr id="3" name="Content Placeholder 2"/>
          <p:cNvSpPr>
            <a:spLocks noGrp="1"/>
          </p:cNvSpPr>
          <p:nvPr>
            <p:ph idx="1"/>
          </p:nvPr>
        </p:nvSpPr>
        <p:spPr>
          <a:xfrm>
            <a:off x="133688" y="989262"/>
            <a:ext cx="4398212" cy="5708317"/>
          </a:xfrm>
          <a:ln>
            <a:solidFill>
              <a:srgbClr val="FFFF00"/>
            </a:solidFill>
          </a:ln>
        </p:spPr>
        <p:txBody>
          <a:bodyPr>
            <a:noAutofit/>
          </a:bodyPr>
          <a:lstStyle/>
          <a:p>
            <a:pPr marL="0" indent="0" algn="ctr">
              <a:buNone/>
            </a:pPr>
            <a:r>
              <a:rPr lang="en-US" sz="3600" baseline="30000" dirty="0" smtClean="0">
                <a:solidFill>
                  <a:srgbClr val="FFFF00"/>
                </a:solidFill>
              </a:rPr>
              <a:t>19</a:t>
            </a:r>
            <a:r>
              <a:rPr lang="en-US" sz="3600" baseline="30000" dirty="0">
                <a:solidFill>
                  <a:srgbClr val="FFFF00"/>
                </a:solidFill>
              </a:rPr>
              <a:t> </a:t>
            </a:r>
            <a:r>
              <a:rPr lang="en-US" sz="3600" dirty="0">
                <a:solidFill>
                  <a:srgbClr val="FFFF00"/>
                </a:solidFill>
              </a:rPr>
              <a:t>I will give you the keys of the kingdom of heaven</a:t>
            </a:r>
            <a:r>
              <a:rPr lang="en-US" sz="3600" dirty="0" smtClean="0">
                <a:solidFill>
                  <a:srgbClr val="FFFF00"/>
                </a:solidFill>
              </a:rPr>
              <a:t>,</a:t>
            </a:r>
            <a:r>
              <a:rPr lang="en-US" sz="3600" baseline="30000" dirty="0">
                <a:solidFill>
                  <a:srgbClr val="FFFF00"/>
                </a:solidFill>
              </a:rPr>
              <a:t> </a:t>
            </a:r>
            <a:r>
              <a:rPr lang="en-US" sz="3600" dirty="0" smtClean="0">
                <a:solidFill>
                  <a:srgbClr val="FFFF00"/>
                </a:solidFill>
              </a:rPr>
              <a:t>and </a:t>
            </a:r>
            <a:r>
              <a:rPr lang="en-US" sz="3600" dirty="0">
                <a:solidFill>
                  <a:srgbClr val="FFFF00"/>
                </a:solidFill>
              </a:rPr>
              <a:t>whatever you bind on earth shall be bound in heaven, and whatever you loose on earth shall be loosed in heaven.” </a:t>
            </a:r>
            <a:endParaRPr lang="en-US" sz="3600" dirty="0" smtClean="0">
              <a:solidFill>
                <a:srgbClr val="FFFF00"/>
              </a:solidFill>
            </a:endParaRPr>
          </a:p>
        </p:txBody>
      </p:sp>
      <p:sp>
        <p:nvSpPr>
          <p:cNvPr id="4" name="Content Placeholder 2"/>
          <p:cNvSpPr txBox="1">
            <a:spLocks/>
          </p:cNvSpPr>
          <p:nvPr/>
        </p:nvSpPr>
        <p:spPr>
          <a:xfrm>
            <a:off x="4652212" y="989262"/>
            <a:ext cx="4398212" cy="5735062"/>
          </a:xfrm>
          <a:prstGeom prst="rect">
            <a:avLst/>
          </a:prstGeom>
          <a:ln>
            <a:solidFill>
              <a:srgbClr val="FFFF0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baseline="30000" dirty="0">
                <a:solidFill>
                  <a:srgbClr val="FFFF00"/>
                </a:solidFill>
              </a:rPr>
              <a:t>22</a:t>
            </a:r>
            <a:r>
              <a:rPr lang="en-US" sz="3600" baseline="30000" dirty="0"/>
              <a:t> </a:t>
            </a:r>
            <a:r>
              <a:rPr lang="en-US" sz="3600" dirty="0">
                <a:solidFill>
                  <a:srgbClr val="FFFF00"/>
                </a:solidFill>
              </a:rPr>
              <a:t>And I will place on his shoulder the key of the house of David; he shall open, and none shall shut; and he shall shut, and none shall open.</a:t>
            </a:r>
            <a:r>
              <a:rPr lang="en-US" sz="3600" dirty="0" smtClean="0">
                <a:solidFill>
                  <a:srgbClr val="FFFF00"/>
                </a:solidFill>
              </a:rPr>
              <a:t>” </a:t>
            </a:r>
          </a:p>
        </p:txBody>
      </p:sp>
      <p:pic>
        <p:nvPicPr>
          <p:cNvPr id="7" name="Picture 6" descr="key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7968" y="4954732"/>
            <a:ext cx="4792455" cy="1878363"/>
          </a:xfrm>
          <a:prstGeom prst="rect">
            <a:avLst/>
          </a:prstGeom>
        </p:spPr>
      </p:pic>
    </p:spTree>
    <p:extLst>
      <p:ext uri="{BB962C8B-B14F-4D97-AF65-F5344CB8AC3E}">
        <p14:creationId xmlns:p14="http://schemas.microsoft.com/office/powerpoint/2010/main" val="18685043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68"/>
            <a:ext cx="8229600" cy="895684"/>
          </a:xfrm>
        </p:spPr>
        <p:txBody>
          <a:bodyPr>
            <a:normAutofit/>
          </a:bodyPr>
          <a:lstStyle/>
          <a:p>
            <a:r>
              <a:rPr lang="mr-IN" b="1" dirty="0"/>
              <a:t>John 21:15-17 </a:t>
            </a:r>
          </a:p>
        </p:txBody>
      </p:sp>
      <p:sp>
        <p:nvSpPr>
          <p:cNvPr id="3" name="Content Placeholder 2"/>
          <p:cNvSpPr>
            <a:spLocks noGrp="1"/>
          </p:cNvSpPr>
          <p:nvPr>
            <p:ph idx="1"/>
          </p:nvPr>
        </p:nvSpPr>
        <p:spPr>
          <a:xfrm>
            <a:off x="253999" y="909052"/>
            <a:ext cx="8742947" cy="5788527"/>
          </a:xfrm>
        </p:spPr>
        <p:txBody>
          <a:bodyPr>
            <a:noAutofit/>
          </a:bodyPr>
          <a:lstStyle/>
          <a:p>
            <a:pPr marL="0" indent="0">
              <a:buNone/>
            </a:pPr>
            <a:r>
              <a:rPr lang="en-US" sz="2400" baseline="30000" dirty="0"/>
              <a:t>15 </a:t>
            </a:r>
            <a:r>
              <a:rPr lang="en-US" sz="2400" dirty="0"/>
              <a:t>When they had finished breakfast, Jesus said to Simon Peter, “Simon, son of John, do you love me more than these?” </a:t>
            </a:r>
            <a:endParaRPr lang="en-US" sz="2400" dirty="0" smtClean="0"/>
          </a:p>
          <a:p>
            <a:pPr marL="0" indent="0">
              <a:buNone/>
            </a:pPr>
            <a:r>
              <a:rPr lang="en-US" sz="2400" dirty="0" smtClean="0"/>
              <a:t>He </a:t>
            </a:r>
            <a:r>
              <a:rPr lang="en-US" sz="2400" dirty="0"/>
              <a:t>said to him, “Yes, Lord; you know that I love you.” </a:t>
            </a:r>
            <a:endParaRPr lang="en-US" sz="2400" dirty="0" smtClean="0"/>
          </a:p>
          <a:p>
            <a:pPr marL="0" indent="0">
              <a:buNone/>
            </a:pPr>
            <a:r>
              <a:rPr lang="en-US" sz="2400" dirty="0" smtClean="0"/>
              <a:t>He </a:t>
            </a:r>
            <a:r>
              <a:rPr lang="en-US" sz="2400" dirty="0"/>
              <a:t>said to him, “Feed my lambs.” </a:t>
            </a:r>
            <a:endParaRPr lang="en-US" sz="2400" dirty="0" smtClean="0"/>
          </a:p>
          <a:p>
            <a:pPr marL="0" indent="0">
              <a:buNone/>
            </a:pPr>
            <a:r>
              <a:rPr lang="en-US" sz="2400" baseline="30000" dirty="0" smtClean="0"/>
              <a:t>16</a:t>
            </a:r>
            <a:r>
              <a:rPr lang="en-US" sz="2400" baseline="30000" dirty="0"/>
              <a:t> </a:t>
            </a:r>
            <a:r>
              <a:rPr lang="en-US" sz="2400" dirty="0"/>
              <a:t>A second time he said to him, “Simon, son of John, do you love me?” </a:t>
            </a:r>
            <a:endParaRPr lang="en-US" sz="2400" dirty="0" smtClean="0"/>
          </a:p>
          <a:p>
            <a:pPr marL="0" indent="0">
              <a:buNone/>
            </a:pPr>
            <a:r>
              <a:rPr lang="en-US" sz="2400" dirty="0" smtClean="0"/>
              <a:t>He </a:t>
            </a:r>
            <a:r>
              <a:rPr lang="en-US" sz="2400" dirty="0"/>
              <a:t>said to him, “Yes, Lord; you know that I love you.</a:t>
            </a:r>
            <a:r>
              <a:rPr lang="en-US" sz="2400" dirty="0" smtClean="0"/>
              <a:t>”</a:t>
            </a:r>
          </a:p>
          <a:p>
            <a:pPr marL="0" indent="0">
              <a:buNone/>
            </a:pPr>
            <a:r>
              <a:rPr lang="en-US" sz="2400" dirty="0" smtClean="0"/>
              <a:t> </a:t>
            </a:r>
            <a:r>
              <a:rPr lang="en-US" sz="2400" dirty="0"/>
              <a:t>He said to him, “Tend my sheep.” </a:t>
            </a:r>
            <a:r>
              <a:rPr lang="en-US" sz="2400" baseline="30000" dirty="0"/>
              <a:t>17 </a:t>
            </a:r>
            <a:endParaRPr lang="en-US" sz="2400" baseline="30000" dirty="0" smtClean="0"/>
          </a:p>
          <a:p>
            <a:pPr marL="0" indent="0">
              <a:buNone/>
            </a:pPr>
            <a:r>
              <a:rPr lang="en-US" sz="2400" dirty="0" smtClean="0"/>
              <a:t>He </a:t>
            </a:r>
            <a:r>
              <a:rPr lang="en-US" sz="2400" dirty="0"/>
              <a:t>said to him the third time, “Simon, son of John, do you love me?” </a:t>
            </a:r>
            <a:endParaRPr lang="en-US" sz="2400" dirty="0" smtClean="0"/>
          </a:p>
          <a:p>
            <a:pPr marL="0" indent="0">
              <a:buNone/>
            </a:pPr>
            <a:r>
              <a:rPr lang="en-US" sz="2400" dirty="0" smtClean="0"/>
              <a:t>Peter </a:t>
            </a:r>
            <a:r>
              <a:rPr lang="en-US" sz="2400" dirty="0"/>
              <a:t>was grieved because he said to him the third time, “Do you love me?” And he said to him, “Lord, you know everything; you know that I love you.</a:t>
            </a:r>
            <a:r>
              <a:rPr lang="en-US" sz="2400" dirty="0" smtClean="0"/>
              <a:t>”</a:t>
            </a:r>
          </a:p>
          <a:p>
            <a:pPr marL="0" indent="0">
              <a:buNone/>
            </a:pPr>
            <a:r>
              <a:rPr lang="en-US" sz="2400" dirty="0" smtClean="0"/>
              <a:t> </a:t>
            </a:r>
            <a:r>
              <a:rPr lang="en-US" sz="2400" dirty="0"/>
              <a:t>Jesus said to him, “Feed my sheep</a:t>
            </a:r>
            <a:r>
              <a:rPr lang="en-US" sz="2400" dirty="0" smtClean="0"/>
              <a:t>.</a:t>
            </a:r>
            <a:endParaRPr lang="en-US" sz="2400" dirty="0"/>
          </a:p>
        </p:txBody>
      </p:sp>
    </p:spTree>
    <p:extLst>
      <p:ext uri="{BB962C8B-B14F-4D97-AF65-F5344CB8AC3E}">
        <p14:creationId xmlns:p14="http://schemas.microsoft.com/office/powerpoint/2010/main" val="360741170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yBtn3VMAA65mq.jpg"/>
          <p:cNvPicPr>
            <a:picLocks noGrp="1" noChangeAspect="1"/>
          </p:cNvPicPr>
          <p:nvPr>
            <p:ph idx="1"/>
          </p:nvPr>
        </p:nvPicPr>
        <p:blipFill>
          <a:blip r:embed="rId2">
            <a:extLst>
              <a:ext uri="{28A0092B-C50C-407E-A947-70E740481C1C}">
                <a14:useLocalDpi xmlns:a14="http://schemas.microsoft.com/office/drawing/2010/main" val="0"/>
              </a:ext>
            </a:extLst>
          </a:blip>
          <a:srcRect t="28156" b="28156"/>
          <a:stretch>
            <a:fillRect/>
          </a:stretch>
        </p:blipFill>
        <p:spPr>
          <a:xfrm>
            <a:off x="457200" y="1189281"/>
            <a:ext cx="8229600" cy="4525963"/>
          </a:xfrm>
          <a:prstGeom prst="rect">
            <a:avLst/>
          </a:prstGeom>
        </p:spPr>
      </p:pic>
    </p:spTree>
    <p:extLst>
      <p:ext uri="{BB962C8B-B14F-4D97-AF65-F5344CB8AC3E}">
        <p14:creationId xmlns:p14="http://schemas.microsoft.com/office/powerpoint/2010/main" val="3528403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68"/>
            <a:ext cx="8229600" cy="895684"/>
          </a:xfrm>
        </p:spPr>
        <p:txBody>
          <a:bodyPr>
            <a:normAutofit/>
          </a:bodyPr>
          <a:lstStyle/>
          <a:p>
            <a:r>
              <a:rPr lang="mr-IN" b="1" dirty="0"/>
              <a:t>John 21:15-17 </a:t>
            </a:r>
          </a:p>
        </p:txBody>
      </p:sp>
      <p:sp>
        <p:nvSpPr>
          <p:cNvPr id="3" name="Content Placeholder 2"/>
          <p:cNvSpPr>
            <a:spLocks noGrp="1"/>
          </p:cNvSpPr>
          <p:nvPr>
            <p:ph idx="1"/>
          </p:nvPr>
        </p:nvSpPr>
        <p:spPr>
          <a:xfrm>
            <a:off x="253999" y="909052"/>
            <a:ext cx="8742947" cy="5788527"/>
          </a:xfrm>
        </p:spPr>
        <p:txBody>
          <a:bodyPr>
            <a:noAutofit/>
          </a:bodyPr>
          <a:lstStyle/>
          <a:p>
            <a:pPr marL="0" indent="0">
              <a:buNone/>
            </a:pPr>
            <a:r>
              <a:rPr lang="en-US" sz="4000" baseline="30000" dirty="0"/>
              <a:t>15 </a:t>
            </a:r>
            <a:r>
              <a:rPr lang="en-US" sz="4000" dirty="0"/>
              <a:t>When they had finished breakfast, Jesus said to Simon Peter, “Simon, son of John, do you love me more than these?” </a:t>
            </a:r>
            <a:endParaRPr lang="en-US" sz="4000" dirty="0" smtClean="0"/>
          </a:p>
          <a:p>
            <a:pPr marL="0" indent="0">
              <a:buNone/>
            </a:pPr>
            <a:endParaRPr lang="en-US" sz="4000" dirty="0" smtClean="0"/>
          </a:p>
          <a:p>
            <a:pPr marL="0" indent="0">
              <a:buNone/>
            </a:pPr>
            <a:r>
              <a:rPr lang="en-US" sz="4000" dirty="0" smtClean="0"/>
              <a:t>He </a:t>
            </a:r>
            <a:r>
              <a:rPr lang="en-US" sz="4000" dirty="0"/>
              <a:t>said to him, “Yes, Lord; you know that I love you.” </a:t>
            </a:r>
            <a:endParaRPr lang="en-US" sz="4000" dirty="0" smtClean="0"/>
          </a:p>
          <a:p>
            <a:pPr marL="0" indent="0">
              <a:buNone/>
            </a:pPr>
            <a:endParaRPr lang="en-US" sz="4000" dirty="0" smtClean="0"/>
          </a:p>
          <a:p>
            <a:pPr marL="0" indent="0">
              <a:buNone/>
            </a:pPr>
            <a:r>
              <a:rPr lang="en-US" sz="4000" dirty="0" smtClean="0"/>
              <a:t>He </a:t>
            </a:r>
            <a:r>
              <a:rPr lang="en-US" sz="4000" dirty="0"/>
              <a:t>said to him, “Feed my lambs.” </a:t>
            </a:r>
            <a:endParaRPr lang="en-US" sz="4000" dirty="0" smtClean="0"/>
          </a:p>
        </p:txBody>
      </p:sp>
    </p:spTree>
    <p:extLst>
      <p:ext uri="{BB962C8B-B14F-4D97-AF65-F5344CB8AC3E}">
        <p14:creationId xmlns:p14="http://schemas.microsoft.com/office/powerpoint/2010/main" val="6219771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68"/>
            <a:ext cx="8229600" cy="895684"/>
          </a:xfrm>
        </p:spPr>
        <p:txBody>
          <a:bodyPr>
            <a:normAutofit/>
          </a:bodyPr>
          <a:lstStyle/>
          <a:p>
            <a:r>
              <a:rPr lang="mr-IN" b="1" dirty="0"/>
              <a:t>John 21:15-17 </a:t>
            </a:r>
          </a:p>
        </p:txBody>
      </p:sp>
      <p:sp>
        <p:nvSpPr>
          <p:cNvPr id="3" name="Content Placeholder 2"/>
          <p:cNvSpPr>
            <a:spLocks noGrp="1"/>
          </p:cNvSpPr>
          <p:nvPr>
            <p:ph idx="1"/>
          </p:nvPr>
        </p:nvSpPr>
        <p:spPr>
          <a:xfrm>
            <a:off x="253999" y="909052"/>
            <a:ext cx="8742947" cy="5788527"/>
          </a:xfrm>
        </p:spPr>
        <p:txBody>
          <a:bodyPr>
            <a:noAutofit/>
          </a:bodyPr>
          <a:lstStyle/>
          <a:p>
            <a:pPr marL="0" indent="0">
              <a:buNone/>
            </a:pPr>
            <a:r>
              <a:rPr lang="en-US" sz="4000" baseline="30000" dirty="0" smtClean="0"/>
              <a:t>16</a:t>
            </a:r>
            <a:r>
              <a:rPr lang="en-US" sz="4000" baseline="30000" dirty="0"/>
              <a:t> </a:t>
            </a:r>
            <a:r>
              <a:rPr lang="en-US" sz="4000" dirty="0"/>
              <a:t>A second time he said to him, “Simon, son of John, do you love me?” </a:t>
            </a:r>
            <a:endParaRPr lang="en-US" sz="4000" dirty="0" smtClean="0"/>
          </a:p>
          <a:p>
            <a:pPr marL="0" indent="0">
              <a:buNone/>
            </a:pPr>
            <a:endParaRPr lang="en-US" sz="4000" dirty="0" smtClean="0"/>
          </a:p>
          <a:p>
            <a:pPr marL="0" indent="0">
              <a:buNone/>
            </a:pPr>
            <a:r>
              <a:rPr lang="en-US" sz="4000" dirty="0" smtClean="0"/>
              <a:t>He </a:t>
            </a:r>
            <a:r>
              <a:rPr lang="en-US" sz="4000" dirty="0"/>
              <a:t>said to him, “Yes, Lord; you know that I love you.</a:t>
            </a:r>
            <a:r>
              <a:rPr lang="en-US" sz="4000" dirty="0" smtClean="0"/>
              <a:t>”</a:t>
            </a:r>
          </a:p>
          <a:p>
            <a:pPr marL="0" indent="0">
              <a:buNone/>
            </a:pPr>
            <a:r>
              <a:rPr lang="en-US" sz="4000" dirty="0" smtClean="0"/>
              <a:t> </a:t>
            </a:r>
          </a:p>
          <a:p>
            <a:pPr marL="0" indent="0">
              <a:buNone/>
            </a:pPr>
            <a:r>
              <a:rPr lang="en-US" sz="4000" dirty="0" smtClean="0"/>
              <a:t>He </a:t>
            </a:r>
            <a:r>
              <a:rPr lang="en-US" sz="4000" dirty="0"/>
              <a:t>said to him, “Tend my sheep.” </a:t>
            </a:r>
            <a:r>
              <a:rPr lang="en-US" sz="4000" baseline="30000" dirty="0"/>
              <a:t>17 </a:t>
            </a:r>
            <a:endParaRPr lang="en-US" sz="4000" baseline="30000" dirty="0" smtClean="0"/>
          </a:p>
        </p:txBody>
      </p:sp>
    </p:spTree>
    <p:extLst>
      <p:ext uri="{BB962C8B-B14F-4D97-AF65-F5344CB8AC3E}">
        <p14:creationId xmlns:p14="http://schemas.microsoft.com/office/powerpoint/2010/main" val="249739831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68"/>
            <a:ext cx="8229600" cy="895684"/>
          </a:xfrm>
        </p:spPr>
        <p:txBody>
          <a:bodyPr>
            <a:normAutofit/>
          </a:bodyPr>
          <a:lstStyle/>
          <a:p>
            <a:r>
              <a:rPr lang="mr-IN" b="1" dirty="0"/>
              <a:t>John 21:15-17 </a:t>
            </a:r>
          </a:p>
        </p:txBody>
      </p:sp>
      <p:sp>
        <p:nvSpPr>
          <p:cNvPr id="3" name="Content Placeholder 2"/>
          <p:cNvSpPr>
            <a:spLocks noGrp="1"/>
          </p:cNvSpPr>
          <p:nvPr>
            <p:ph idx="1"/>
          </p:nvPr>
        </p:nvSpPr>
        <p:spPr>
          <a:xfrm>
            <a:off x="253999" y="909052"/>
            <a:ext cx="8742947" cy="5788527"/>
          </a:xfrm>
        </p:spPr>
        <p:txBody>
          <a:bodyPr>
            <a:noAutofit/>
          </a:bodyPr>
          <a:lstStyle/>
          <a:p>
            <a:pPr marL="0" indent="0" algn="ctr">
              <a:buNone/>
            </a:pPr>
            <a:r>
              <a:rPr lang="en-US" sz="4000" dirty="0" smtClean="0"/>
              <a:t>He </a:t>
            </a:r>
            <a:r>
              <a:rPr lang="en-US" sz="4000" dirty="0"/>
              <a:t>said to him the third time, “Simon, son of John, do you love me?” </a:t>
            </a:r>
            <a:endParaRPr lang="en-US" sz="2000" dirty="0" smtClean="0"/>
          </a:p>
          <a:p>
            <a:pPr marL="0" indent="0" algn="ctr">
              <a:buNone/>
            </a:pPr>
            <a:endParaRPr lang="en-US" sz="2000" dirty="0" smtClean="0"/>
          </a:p>
          <a:p>
            <a:pPr marL="0" indent="0" algn="ctr">
              <a:buNone/>
            </a:pPr>
            <a:r>
              <a:rPr lang="en-US" sz="4000" dirty="0" smtClean="0">
                <a:solidFill>
                  <a:srgbClr val="FF0000"/>
                </a:solidFill>
              </a:rPr>
              <a:t>Peter </a:t>
            </a:r>
            <a:r>
              <a:rPr lang="en-US" sz="4000" dirty="0">
                <a:solidFill>
                  <a:srgbClr val="FF0000"/>
                </a:solidFill>
              </a:rPr>
              <a:t>was grieved </a:t>
            </a:r>
            <a:r>
              <a:rPr lang="en-US" sz="4000" dirty="0"/>
              <a:t>because he said to him the third time, “Do you love me?” And he said to him, “Lord, you know everything; you know that I love you.</a:t>
            </a:r>
            <a:r>
              <a:rPr lang="en-US" sz="4000" dirty="0" smtClean="0"/>
              <a:t>”</a:t>
            </a:r>
            <a:endParaRPr lang="en-US" sz="2000" dirty="0" smtClean="0"/>
          </a:p>
          <a:p>
            <a:pPr marL="0" indent="0" algn="ctr">
              <a:buNone/>
            </a:pPr>
            <a:endParaRPr lang="en-US" sz="2000" dirty="0"/>
          </a:p>
          <a:p>
            <a:pPr marL="0" indent="0" algn="ctr">
              <a:buNone/>
            </a:pPr>
            <a:r>
              <a:rPr lang="en-US" sz="2000" dirty="0" smtClean="0"/>
              <a:t> </a:t>
            </a:r>
            <a:r>
              <a:rPr lang="en-US" sz="4000" dirty="0" smtClean="0"/>
              <a:t>Jesus </a:t>
            </a:r>
            <a:r>
              <a:rPr lang="en-US" sz="4000" dirty="0"/>
              <a:t>said to him, “Feed my sheep</a:t>
            </a:r>
            <a:r>
              <a:rPr lang="en-US" sz="4000" dirty="0" smtClean="0"/>
              <a:t>.</a:t>
            </a:r>
            <a:endParaRPr lang="en-US" sz="4000" dirty="0"/>
          </a:p>
        </p:txBody>
      </p:sp>
    </p:spTree>
    <p:extLst>
      <p:ext uri="{BB962C8B-B14F-4D97-AF65-F5344CB8AC3E}">
        <p14:creationId xmlns:p14="http://schemas.microsoft.com/office/powerpoint/2010/main" val="199770140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68"/>
            <a:ext cx="8229600" cy="895684"/>
          </a:xfrm>
        </p:spPr>
        <p:txBody>
          <a:bodyPr>
            <a:normAutofit/>
          </a:bodyPr>
          <a:lstStyle/>
          <a:p>
            <a:r>
              <a:rPr lang="mr-IN" b="1" dirty="0"/>
              <a:t>John 21:15-17 </a:t>
            </a:r>
          </a:p>
        </p:txBody>
      </p:sp>
      <p:sp>
        <p:nvSpPr>
          <p:cNvPr id="3" name="Content Placeholder 2"/>
          <p:cNvSpPr>
            <a:spLocks noGrp="1"/>
          </p:cNvSpPr>
          <p:nvPr>
            <p:ph idx="1"/>
          </p:nvPr>
        </p:nvSpPr>
        <p:spPr>
          <a:xfrm>
            <a:off x="253999" y="909052"/>
            <a:ext cx="8742947" cy="5788527"/>
          </a:xfrm>
        </p:spPr>
        <p:txBody>
          <a:bodyPr>
            <a:noAutofit/>
          </a:bodyPr>
          <a:lstStyle/>
          <a:p>
            <a:pPr marL="0" indent="0">
              <a:buNone/>
            </a:pPr>
            <a:r>
              <a:rPr lang="en-US" sz="2400" baseline="30000" dirty="0"/>
              <a:t>15 </a:t>
            </a:r>
            <a:r>
              <a:rPr lang="en-US" sz="2400" dirty="0"/>
              <a:t>When they had finished breakfast, Jesus said to Simon Peter, “Simon, son of John, do you love me more than these?” </a:t>
            </a:r>
            <a:endParaRPr lang="en-US" sz="2400" dirty="0" smtClean="0"/>
          </a:p>
          <a:p>
            <a:pPr marL="0" indent="0">
              <a:buNone/>
            </a:pPr>
            <a:r>
              <a:rPr lang="en-US" sz="2400" dirty="0" smtClean="0"/>
              <a:t>He </a:t>
            </a:r>
            <a:r>
              <a:rPr lang="en-US" sz="2400" dirty="0"/>
              <a:t>said to him, “Yes, Lord; you know that I love you.” </a:t>
            </a:r>
            <a:endParaRPr lang="en-US" sz="2400" dirty="0" smtClean="0"/>
          </a:p>
          <a:p>
            <a:pPr marL="0" indent="0">
              <a:buNone/>
            </a:pPr>
            <a:r>
              <a:rPr lang="en-US" sz="2400" dirty="0" smtClean="0"/>
              <a:t>He </a:t>
            </a:r>
            <a:r>
              <a:rPr lang="en-US" sz="2400" dirty="0"/>
              <a:t>said to him, “Feed my lambs.” </a:t>
            </a:r>
            <a:endParaRPr lang="en-US" sz="2400" dirty="0" smtClean="0"/>
          </a:p>
          <a:p>
            <a:pPr marL="0" indent="0">
              <a:buNone/>
            </a:pPr>
            <a:r>
              <a:rPr lang="en-US" sz="2400" baseline="30000" dirty="0" smtClean="0"/>
              <a:t>16</a:t>
            </a:r>
            <a:r>
              <a:rPr lang="en-US" sz="2400" baseline="30000" dirty="0"/>
              <a:t> </a:t>
            </a:r>
            <a:r>
              <a:rPr lang="en-US" sz="2400" dirty="0"/>
              <a:t>A second time he said to him, “Simon, son of John, do you love me?” </a:t>
            </a:r>
            <a:endParaRPr lang="en-US" sz="2400" dirty="0" smtClean="0"/>
          </a:p>
          <a:p>
            <a:pPr marL="0" indent="0">
              <a:buNone/>
            </a:pPr>
            <a:r>
              <a:rPr lang="en-US" sz="2400" dirty="0" smtClean="0"/>
              <a:t>He </a:t>
            </a:r>
            <a:r>
              <a:rPr lang="en-US" sz="2400" dirty="0"/>
              <a:t>said to him, “Yes, Lord; you know that I love you.</a:t>
            </a:r>
            <a:r>
              <a:rPr lang="en-US" sz="2400" dirty="0" smtClean="0"/>
              <a:t>”</a:t>
            </a:r>
          </a:p>
          <a:p>
            <a:pPr marL="0" indent="0">
              <a:buNone/>
            </a:pPr>
            <a:r>
              <a:rPr lang="en-US" sz="2400" dirty="0" smtClean="0"/>
              <a:t> </a:t>
            </a:r>
            <a:r>
              <a:rPr lang="en-US" sz="2400" dirty="0"/>
              <a:t>He said to him, “Tend my sheep.” </a:t>
            </a:r>
            <a:r>
              <a:rPr lang="en-US" sz="2400" baseline="30000" dirty="0"/>
              <a:t>17 </a:t>
            </a:r>
            <a:endParaRPr lang="en-US" sz="2400" baseline="30000" dirty="0" smtClean="0"/>
          </a:p>
          <a:p>
            <a:pPr marL="0" indent="0">
              <a:buNone/>
            </a:pPr>
            <a:r>
              <a:rPr lang="en-US" sz="2400" dirty="0" smtClean="0"/>
              <a:t>He </a:t>
            </a:r>
            <a:r>
              <a:rPr lang="en-US" sz="2400" dirty="0"/>
              <a:t>said to him the third time, “Simon, son of John, do you love me?” </a:t>
            </a:r>
            <a:endParaRPr lang="en-US" sz="2400" dirty="0" smtClean="0"/>
          </a:p>
          <a:p>
            <a:pPr marL="0" indent="0">
              <a:buNone/>
            </a:pPr>
            <a:r>
              <a:rPr lang="en-US" sz="2400" dirty="0" smtClean="0"/>
              <a:t>Peter </a:t>
            </a:r>
            <a:r>
              <a:rPr lang="en-US" sz="2400" dirty="0"/>
              <a:t>was grieved because he said to him the third time, “Do you love me?” And he said to him, “Lord, you know everything; you know that I love you.</a:t>
            </a:r>
            <a:r>
              <a:rPr lang="en-US" sz="2400" dirty="0" smtClean="0"/>
              <a:t>”</a:t>
            </a:r>
          </a:p>
          <a:p>
            <a:pPr marL="0" indent="0">
              <a:buNone/>
            </a:pPr>
            <a:r>
              <a:rPr lang="en-US" sz="2400" dirty="0" smtClean="0"/>
              <a:t> </a:t>
            </a:r>
            <a:r>
              <a:rPr lang="en-US" sz="2400" dirty="0"/>
              <a:t>Jesus said to him, “Feed my sheep</a:t>
            </a:r>
            <a:r>
              <a:rPr lang="en-US" sz="2400" dirty="0" smtClean="0"/>
              <a:t>.</a:t>
            </a:r>
            <a:endParaRPr lang="en-US" sz="2400" dirty="0"/>
          </a:p>
        </p:txBody>
      </p:sp>
    </p:spTree>
    <p:extLst>
      <p:ext uri="{BB962C8B-B14F-4D97-AF65-F5344CB8AC3E}">
        <p14:creationId xmlns:p14="http://schemas.microsoft.com/office/powerpoint/2010/main" val="20654853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II. </a:t>
            </a:r>
            <a:r>
              <a:rPr lang="en-US" b="1" u="sng" dirty="0" smtClean="0">
                <a:solidFill>
                  <a:srgbClr val="FF0000"/>
                </a:solidFill>
              </a:rPr>
              <a:t>The Four Marks of the Church</a:t>
            </a:r>
            <a:endParaRPr lang="en-US" dirty="0">
              <a:solidFill>
                <a:srgbClr val="FF0000"/>
              </a:solidFill>
            </a:endParaRPr>
          </a:p>
        </p:txBody>
      </p:sp>
      <p:sp>
        <p:nvSpPr>
          <p:cNvPr id="3" name="Content Placeholder 2"/>
          <p:cNvSpPr>
            <a:spLocks noGrp="1"/>
          </p:cNvSpPr>
          <p:nvPr>
            <p:ph idx="1"/>
          </p:nvPr>
        </p:nvSpPr>
        <p:spPr>
          <a:xfrm>
            <a:off x="200525" y="1323474"/>
            <a:ext cx="8716211" cy="5160210"/>
          </a:xfrm>
        </p:spPr>
        <p:txBody>
          <a:bodyPr>
            <a:normAutofit fontScale="92500"/>
          </a:bodyPr>
          <a:lstStyle/>
          <a:p>
            <a:pPr lvl="0"/>
            <a:r>
              <a:rPr lang="en-US" dirty="0"/>
              <a:t>The </a:t>
            </a:r>
            <a:r>
              <a:rPr lang="en-US" b="1" u="sng" dirty="0"/>
              <a:t>Marks of the True Church</a:t>
            </a:r>
            <a:endParaRPr lang="en-US" sz="4400" dirty="0"/>
          </a:p>
          <a:p>
            <a:pPr lvl="1">
              <a:buFont typeface="Wingdings" charset="2"/>
              <a:buChar char="Ø"/>
            </a:pPr>
            <a:r>
              <a:rPr lang="en-US" dirty="0"/>
              <a:t>We know that Our Lord Jesus Christ established a Church before He ascended into Heaven. He made St Peter the head of that Church. But does that Church still exist? </a:t>
            </a:r>
            <a:endParaRPr lang="en-US" sz="4000" dirty="0"/>
          </a:p>
          <a:p>
            <a:pPr lvl="1">
              <a:buFont typeface="Wingdings" charset="2"/>
              <a:buChar char="Ø"/>
            </a:pPr>
            <a:r>
              <a:rPr lang="en-US" dirty="0"/>
              <a:t>Most true Christians accept as the basis of their faith those truths set forth in the Nicene Creed. It is in that Creed that we learn the true marks (or indicia) of the True Church of Christ. </a:t>
            </a:r>
            <a:endParaRPr lang="en-US" sz="4000" dirty="0"/>
          </a:p>
          <a:p>
            <a:pPr lvl="1">
              <a:buFont typeface="Wingdings" charset="2"/>
              <a:buChar char="Ø"/>
            </a:pPr>
            <a:r>
              <a:rPr lang="en-US" dirty="0"/>
              <a:t>The </a:t>
            </a:r>
            <a:r>
              <a:rPr lang="en-US" b="1" u="sng" dirty="0"/>
              <a:t>Marks of the True Church</a:t>
            </a:r>
            <a:r>
              <a:rPr lang="en-US" dirty="0"/>
              <a:t> – The way that we are able to identify the True Church of Jesus Christ is through the Marks or Indicia (indicators) Jesus left on her to help us identify her. </a:t>
            </a:r>
            <a:endParaRPr lang="en-US" sz="4000" dirty="0"/>
          </a:p>
        </p:txBody>
      </p:sp>
    </p:spTree>
    <p:extLst>
      <p:ext uri="{BB962C8B-B14F-4D97-AF65-F5344CB8AC3E}">
        <p14:creationId xmlns:p14="http://schemas.microsoft.com/office/powerpoint/2010/main" val="1796203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249309"/>
          </a:xfrm>
        </p:spPr>
        <p:txBody>
          <a:bodyPr>
            <a:normAutofit/>
          </a:bodyPr>
          <a:lstStyle/>
          <a:p>
            <a:r>
              <a:rPr lang="en-US" dirty="0">
                <a:hlinkClick r:id="rId2"/>
              </a:rPr>
              <a:t>https://</a:t>
            </a:r>
            <a:r>
              <a:rPr lang="en-US" dirty="0" err="1">
                <a:hlinkClick r:id="rId2"/>
              </a:rPr>
              <a:t>www.instagram.com</a:t>
            </a:r>
            <a:r>
              <a:rPr lang="en-US" dirty="0">
                <a:hlinkClick r:id="rId2"/>
              </a:rPr>
              <a:t>/p/BsiqXI7ANcT/?</a:t>
            </a:r>
            <a:r>
              <a:rPr lang="en-US" dirty="0" err="1">
                <a:hlinkClick r:id="rId2"/>
              </a:rPr>
              <a:t>utm_source</a:t>
            </a:r>
            <a:r>
              <a:rPr lang="en-US" dirty="0">
                <a:hlinkClick r:id="rId2"/>
              </a:rPr>
              <a:t>=</a:t>
            </a:r>
            <a:r>
              <a:rPr lang="en-US" dirty="0" err="1">
                <a:hlinkClick r:id="rId2"/>
              </a:rPr>
              <a:t>ig_web_copy_link</a:t>
            </a:r>
            <a:endParaRPr lang="en-US" dirty="0"/>
          </a:p>
        </p:txBody>
      </p:sp>
    </p:spTree>
    <p:extLst>
      <p:ext uri="{BB962C8B-B14F-4D97-AF65-F5344CB8AC3E}">
        <p14:creationId xmlns:p14="http://schemas.microsoft.com/office/powerpoint/2010/main" val="424028680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lvl="1"/>
            <a:r>
              <a:rPr lang="en-US" sz="2900" b="1" dirty="0">
                <a:solidFill>
                  <a:srgbClr val="FFFFFF"/>
                </a:solidFill>
              </a:rPr>
              <a:t>The </a:t>
            </a:r>
            <a:r>
              <a:rPr lang="en-US" sz="2900" b="1" u="sng" dirty="0">
                <a:solidFill>
                  <a:srgbClr val="FF0000"/>
                </a:solidFill>
              </a:rPr>
              <a:t>Episcopal College </a:t>
            </a:r>
            <a:r>
              <a:rPr lang="en-US" sz="2900" b="1" dirty="0">
                <a:solidFill>
                  <a:srgbClr val="FFFFFF"/>
                </a:solidFill>
              </a:rPr>
              <a:t>and its head, the Pope </a:t>
            </a:r>
            <a:endParaRPr lang="en-US" sz="2900" dirty="0">
              <a:solidFill>
                <a:srgbClr val="FFFFFF"/>
              </a:solidFill>
            </a:endParaRPr>
          </a:p>
          <a:p>
            <a:pPr lvl="2"/>
            <a:r>
              <a:rPr lang="en-US" sz="2900" dirty="0"/>
              <a:t>When Christ instituted the Twelve Apostles, </a:t>
            </a:r>
            <a:r>
              <a:rPr lang="en-US" sz="2900" dirty="0" smtClean="0"/>
              <a:t>He </a:t>
            </a:r>
            <a:r>
              <a:rPr lang="en-US" sz="2900" dirty="0"/>
              <a:t>constituted them in the form of </a:t>
            </a:r>
            <a:r>
              <a:rPr lang="en-US" sz="2900" dirty="0">
                <a:solidFill>
                  <a:srgbClr val="FFFF00"/>
                </a:solidFill>
              </a:rPr>
              <a:t>a college or permanent assembly</a:t>
            </a:r>
            <a:r>
              <a:rPr lang="en-US" sz="2900" dirty="0"/>
              <a:t>, </a:t>
            </a:r>
            <a:r>
              <a:rPr lang="en-US" sz="2900" dirty="0">
                <a:solidFill>
                  <a:srgbClr val="FF0000"/>
                </a:solidFill>
              </a:rPr>
              <a:t>at the head of which </a:t>
            </a:r>
            <a:r>
              <a:rPr lang="en-US" sz="2900" dirty="0" smtClean="0">
                <a:solidFill>
                  <a:srgbClr val="FF0000"/>
                </a:solidFill>
              </a:rPr>
              <a:t>He </a:t>
            </a:r>
            <a:r>
              <a:rPr lang="en-US" sz="2900" dirty="0">
                <a:solidFill>
                  <a:srgbClr val="FF0000"/>
                </a:solidFill>
              </a:rPr>
              <a:t>placed Peter</a:t>
            </a:r>
            <a:r>
              <a:rPr lang="en-US" sz="2900" dirty="0"/>
              <a:t>, chosen from among them</a:t>
            </a:r>
            <a:r>
              <a:rPr lang="en-US" sz="2900" dirty="0" smtClean="0"/>
              <a:t>.” </a:t>
            </a:r>
            <a:endParaRPr lang="en-US" sz="2900" dirty="0"/>
          </a:p>
          <a:p>
            <a:pPr lvl="2"/>
            <a:endParaRPr lang="en-US" sz="2900" dirty="0"/>
          </a:p>
          <a:p>
            <a:pPr marL="0" indent="0" algn="ctr">
              <a:buNone/>
            </a:pPr>
            <a:r>
              <a:rPr lang="en-US" dirty="0" smtClean="0">
                <a:solidFill>
                  <a:srgbClr val="FFFF00"/>
                </a:solidFill>
              </a:rPr>
              <a:t>Further Proof Texts from the Bible:</a:t>
            </a:r>
          </a:p>
          <a:p>
            <a:pPr marL="0" indent="0">
              <a:buNone/>
            </a:pPr>
            <a:r>
              <a:rPr lang="en-US" dirty="0" smtClean="0"/>
              <a:t>Matthew </a:t>
            </a:r>
            <a:r>
              <a:rPr lang="en-US" dirty="0"/>
              <a:t>10:2-4,Mark 3:16-19,Luke 6:14-16,Acts 1:13</a:t>
            </a:r>
          </a:p>
        </p:txBody>
      </p:sp>
    </p:spTree>
    <p:extLst>
      <p:ext uri="{BB962C8B-B14F-4D97-AF65-F5344CB8AC3E}">
        <p14:creationId xmlns:p14="http://schemas.microsoft.com/office/powerpoint/2010/main" val="38078251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marL="457200" lvl="1" indent="0" algn="ctr">
              <a:buNone/>
            </a:pPr>
            <a:r>
              <a:rPr lang="mr-IN" sz="2900" dirty="0" smtClean="0">
                <a:solidFill>
                  <a:srgbClr val="FF0000"/>
                </a:solidFill>
              </a:rPr>
              <a:t>…</a:t>
            </a:r>
            <a:r>
              <a:rPr lang="en-US" sz="2900" dirty="0" smtClean="0">
                <a:solidFill>
                  <a:srgbClr val="FF0000"/>
                </a:solidFill>
              </a:rPr>
              <a:t>at </a:t>
            </a:r>
            <a:r>
              <a:rPr lang="en-US" sz="2900" dirty="0">
                <a:solidFill>
                  <a:srgbClr val="FF0000"/>
                </a:solidFill>
              </a:rPr>
              <a:t>the head of which </a:t>
            </a:r>
            <a:r>
              <a:rPr lang="en-US" sz="2900" dirty="0" smtClean="0">
                <a:solidFill>
                  <a:srgbClr val="FF0000"/>
                </a:solidFill>
              </a:rPr>
              <a:t>He </a:t>
            </a:r>
            <a:r>
              <a:rPr lang="en-US" sz="2900" dirty="0">
                <a:solidFill>
                  <a:srgbClr val="FF0000"/>
                </a:solidFill>
              </a:rPr>
              <a:t>placed </a:t>
            </a:r>
            <a:r>
              <a:rPr lang="en-US" sz="2900" dirty="0" smtClean="0">
                <a:solidFill>
                  <a:srgbClr val="FF0000"/>
                </a:solidFill>
              </a:rPr>
              <a:t>Peter</a:t>
            </a:r>
            <a:endParaRPr lang="en-US" sz="2900" dirty="0"/>
          </a:p>
          <a:p>
            <a:pPr lvl="1"/>
            <a:endParaRPr lang="en-US" sz="2900" dirty="0"/>
          </a:p>
          <a:p>
            <a:pPr marL="0" indent="0" algn="ctr">
              <a:buNone/>
            </a:pPr>
            <a:r>
              <a:rPr lang="en-US" dirty="0" smtClean="0"/>
              <a:t>Further Proof Texts from the Bible:</a:t>
            </a:r>
          </a:p>
          <a:p>
            <a:pPr marL="0" indent="0" algn="ctr">
              <a:buNone/>
            </a:pPr>
            <a:r>
              <a:rPr lang="en-US" dirty="0" smtClean="0">
                <a:solidFill>
                  <a:srgbClr val="FFFF00"/>
                </a:solidFill>
              </a:rPr>
              <a:t>Matthew </a:t>
            </a:r>
            <a:r>
              <a:rPr lang="en-US" dirty="0">
                <a:solidFill>
                  <a:srgbClr val="FFFF00"/>
                </a:solidFill>
              </a:rPr>
              <a:t>10:2-4,Mark 3:16-19,Luke 6:14-16,Acts 1:</a:t>
            </a:r>
            <a:r>
              <a:rPr lang="en-US" dirty="0" smtClean="0">
                <a:solidFill>
                  <a:srgbClr val="FFFF00"/>
                </a:solidFill>
              </a:rPr>
              <a:t>13</a:t>
            </a:r>
          </a:p>
          <a:p>
            <a:pPr marL="0" indent="0">
              <a:buNone/>
            </a:pPr>
            <a:endParaRPr lang="en-US" dirty="0"/>
          </a:p>
          <a:p>
            <a:pPr marL="0" indent="0" algn="ctr">
              <a:buNone/>
            </a:pPr>
            <a:r>
              <a:rPr lang="en-US" dirty="0" smtClean="0"/>
              <a:t>What do these texts have in common?</a:t>
            </a:r>
            <a:endParaRPr lang="en-US" dirty="0"/>
          </a:p>
        </p:txBody>
      </p:sp>
    </p:spTree>
    <p:extLst>
      <p:ext uri="{BB962C8B-B14F-4D97-AF65-F5344CB8AC3E}">
        <p14:creationId xmlns:p14="http://schemas.microsoft.com/office/powerpoint/2010/main" val="36030677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marL="457200" lvl="1" indent="0" algn="ctr">
              <a:buNone/>
            </a:pPr>
            <a:r>
              <a:rPr lang="mr-IN" sz="2900" dirty="0" smtClean="0">
                <a:solidFill>
                  <a:srgbClr val="FF0000"/>
                </a:solidFill>
              </a:rPr>
              <a:t>…</a:t>
            </a:r>
            <a:r>
              <a:rPr lang="en-US" sz="2900" dirty="0" smtClean="0">
                <a:solidFill>
                  <a:srgbClr val="FF0000"/>
                </a:solidFill>
              </a:rPr>
              <a:t>at </a:t>
            </a:r>
            <a:r>
              <a:rPr lang="en-US" sz="2900" dirty="0">
                <a:solidFill>
                  <a:srgbClr val="FF0000"/>
                </a:solidFill>
              </a:rPr>
              <a:t>the head of which </a:t>
            </a:r>
            <a:r>
              <a:rPr lang="en-US" sz="2900" dirty="0" smtClean="0">
                <a:solidFill>
                  <a:srgbClr val="FF0000"/>
                </a:solidFill>
              </a:rPr>
              <a:t>He </a:t>
            </a:r>
            <a:r>
              <a:rPr lang="en-US" sz="2900" dirty="0">
                <a:solidFill>
                  <a:srgbClr val="FF0000"/>
                </a:solidFill>
              </a:rPr>
              <a:t>placed </a:t>
            </a:r>
            <a:r>
              <a:rPr lang="en-US" sz="2900" dirty="0" smtClean="0">
                <a:solidFill>
                  <a:srgbClr val="FF0000"/>
                </a:solidFill>
              </a:rPr>
              <a:t>Peter</a:t>
            </a:r>
            <a:endParaRPr lang="en-US" sz="2900" dirty="0"/>
          </a:p>
          <a:p>
            <a:pPr lvl="1"/>
            <a:endParaRPr lang="en-US" sz="2900" dirty="0"/>
          </a:p>
          <a:p>
            <a:pPr marL="0" indent="0" algn="ctr">
              <a:buNone/>
            </a:pPr>
            <a:r>
              <a:rPr lang="en-US" dirty="0" smtClean="0"/>
              <a:t>Further Proof Texts from the Bible:</a:t>
            </a:r>
          </a:p>
          <a:p>
            <a:pPr marL="0" indent="0" algn="ctr">
              <a:buNone/>
            </a:pPr>
            <a:r>
              <a:rPr lang="en-US" dirty="0" smtClean="0"/>
              <a:t>Matthew </a:t>
            </a:r>
            <a:r>
              <a:rPr lang="en-US" dirty="0"/>
              <a:t>10:2-4,Mark 3:16-19,Luke 6:14-16,Acts 1:</a:t>
            </a:r>
            <a:r>
              <a:rPr lang="en-US" dirty="0" smtClean="0"/>
              <a:t>13</a:t>
            </a:r>
          </a:p>
          <a:p>
            <a:pPr marL="0" indent="0">
              <a:buNone/>
            </a:pPr>
            <a:endParaRPr lang="en-US" dirty="0"/>
          </a:p>
          <a:p>
            <a:pPr marL="0" indent="0" algn="ctr">
              <a:buNone/>
            </a:pPr>
            <a:r>
              <a:rPr lang="en-US" dirty="0" smtClean="0"/>
              <a:t>What do these texts have in common?</a:t>
            </a:r>
          </a:p>
          <a:p>
            <a:pPr marL="0" indent="0" algn="ctr">
              <a:buNone/>
            </a:pPr>
            <a:r>
              <a:rPr lang="en-US" dirty="0" smtClean="0">
                <a:solidFill>
                  <a:srgbClr val="FF0000"/>
                </a:solidFill>
              </a:rPr>
              <a:t>In every list of the Apostles in the Bible, Peter is always mentioned </a:t>
            </a:r>
            <a:r>
              <a:rPr lang="en-US" u="sng" dirty="0" smtClean="0">
                <a:solidFill>
                  <a:srgbClr val="FFFF00"/>
                </a:solidFill>
              </a:rPr>
              <a:t>first</a:t>
            </a:r>
            <a:r>
              <a:rPr lang="en-US" dirty="0" smtClean="0"/>
              <a:t>.</a:t>
            </a:r>
            <a:endParaRPr lang="en-US" dirty="0"/>
          </a:p>
        </p:txBody>
      </p:sp>
    </p:spTree>
    <p:extLst>
      <p:ext uri="{BB962C8B-B14F-4D97-AF65-F5344CB8AC3E}">
        <p14:creationId xmlns:p14="http://schemas.microsoft.com/office/powerpoint/2010/main" val="7948795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fontScale="47500" lnSpcReduction="20000"/>
          </a:bodyPr>
          <a:lstStyle/>
          <a:p>
            <a:pPr marL="457200" lvl="1" indent="0" algn="ctr">
              <a:buNone/>
            </a:pPr>
            <a:r>
              <a:rPr lang="mr-IN" sz="2900" dirty="0" smtClean="0">
                <a:solidFill>
                  <a:srgbClr val="FF0000"/>
                </a:solidFill>
              </a:rPr>
              <a:t>…</a:t>
            </a:r>
            <a:r>
              <a:rPr lang="en-US" sz="2900" dirty="0" smtClean="0">
                <a:solidFill>
                  <a:srgbClr val="FF0000"/>
                </a:solidFill>
              </a:rPr>
              <a:t>at </a:t>
            </a:r>
            <a:r>
              <a:rPr lang="en-US" sz="2900" dirty="0">
                <a:solidFill>
                  <a:srgbClr val="FF0000"/>
                </a:solidFill>
              </a:rPr>
              <a:t>the head of which </a:t>
            </a:r>
            <a:r>
              <a:rPr lang="en-US" sz="2900" dirty="0" smtClean="0">
                <a:solidFill>
                  <a:srgbClr val="FF0000"/>
                </a:solidFill>
              </a:rPr>
              <a:t>He </a:t>
            </a:r>
            <a:r>
              <a:rPr lang="en-US" sz="2900" dirty="0">
                <a:solidFill>
                  <a:srgbClr val="FF0000"/>
                </a:solidFill>
              </a:rPr>
              <a:t>placed </a:t>
            </a:r>
            <a:r>
              <a:rPr lang="en-US" sz="2900" dirty="0" smtClean="0">
                <a:solidFill>
                  <a:srgbClr val="FF0000"/>
                </a:solidFill>
              </a:rPr>
              <a:t>Peter</a:t>
            </a:r>
            <a:endParaRPr lang="en-US" sz="2900" dirty="0"/>
          </a:p>
          <a:p>
            <a:pPr marL="457200" lvl="1" indent="0">
              <a:buNone/>
            </a:pPr>
            <a:endParaRPr lang="en-US" sz="2900" dirty="0"/>
          </a:p>
          <a:p>
            <a:pPr marL="0" indent="0" algn="ctr">
              <a:buNone/>
            </a:pPr>
            <a:r>
              <a:rPr lang="en-US" dirty="0" smtClean="0"/>
              <a:t>Further Proof Texts from the Bible:</a:t>
            </a:r>
          </a:p>
          <a:p>
            <a:r>
              <a:rPr lang="en-US" dirty="0"/>
              <a:t>Luke 9:</a:t>
            </a:r>
            <a:r>
              <a:rPr lang="en-US" dirty="0" smtClean="0"/>
              <a:t>32, </a:t>
            </a:r>
            <a:r>
              <a:rPr lang="en-US" dirty="0" smtClean="0">
                <a:solidFill>
                  <a:schemeClr val="bg1"/>
                </a:solidFill>
              </a:rPr>
              <a:t>sometimes </a:t>
            </a:r>
            <a:r>
              <a:rPr lang="en-US" dirty="0">
                <a:solidFill>
                  <a:schemeClr val="bg1"/>
                </a:solidFill>
              </a:rPr>
              <a:t>the apostles were referred to as "Peter and those who were with </a:t>
            </a:r>
            <a:r>
              <a:rPr lang="en-US" dirty="0" smtClean="0">
                <a:solidFill>
                  <a:schemeClr val="bg1"/>
                </a:solidFill>
              </a:rPr>
              <a:t>him” </a:t>
            </a:r>
            <a:r>
              <a:rPr lang="en-US" dirty="0" smtClean="0"/>
              <a:t> </a:t>
            </a:r>
          </a:p>
          <a:p>
            <a:r>
              <a:rPr lang="en-US" dirty="0" smtClean="0"/>
              <a:t>Matt</a:t>
            </a:r>
            <a:r>
              <a:rPr lang="en-US" dirty="0"/>
              <a:t>. 18:21, Mark 8:29, Luke 12:41, John 6:68-</a:t>
            </a:r>
            <a:r>
              <a:rPr lang="en-US" dirty="0" smtClean="0"/>
              <a:t>69 </a:t>
            </a:r>
            <a:r>
              <a:rPr lang="en-US" dirty="0" smtClean="0">
                <a:solidFill>
                  <a:srgbClr val="000000"/>
                </a:solidFill>
              </a:rPr>
              <a:t>Peter </a:t>
            </a:r>
            <a:r>
              <a:rPr lang="en-US" dirty="0">
                <a:solidFill>
                  <a:srgbClr val="000000"/>
                </a:solidFill>
              </a:rPr>
              <a:t>was the one who generally spoke for the </a:t>
            </a:r>
            <a:r>
              <a:rPr lang="en-US" dirty="0" smtClean="0">
                <a:solidFill>
                  <a:srgbClr val="000000"/>
                </a:solidFill>
              </a:rPr>
              <a:t>apostles, </a:t>
            </a:r>
          </a:p>
          <a:p>
            <a:r>
              <a:rPr lang="en-US" dirty="0"/>
              <a:t>Matt. 14:28-32, Matt. 17:24-27, Mark 10:23-</a:t>
            </a:r>
            <a:r>
              <a:rPr lang="en-US" dirty="0" smtClean="0">
                <a:solidFill>
                  <a:srgbClr val="000000"/>
                </a:solidFill>
              </a:rPr>
              <a:t>28 and </a:t>
            </a:r>
            <a:r>
              <a:rPr lang="en-US" dirty="0">
                <a:solidFill>
                  <a:srgbClr val="000000"/>
                </a:solidFill>
              </a:rPr>
              <a:t>he figured in many of the most dramatic scenes</a:t>
            </a:r>
            <a:r>
              <a:rPr lang="en-US" dirty="0"/>
              <a:t> </a:t>
            </a:r>
          </a:p>
          <a:p>
            <a:r>
              <a:rPr lang="en-US" dirty="0"/>
              <a:t>Acts 2:14-</a:t>
            </a:r>
            <a:r>
              <a:rPr lang="en-US" dirty="0" smtClean="0"/>
              <a:t>40 </a:t>
            </a:r>
            <a:r>
              <a:rPr lang="en-US" dirty="0" smtClean="0">
                <a:solidFill>
                  <a:srgbClr val="000000"/>
                </a:solidFill>
              </a:rPr>
              <a:t>On </a:t>
            </a:r>
            <a:r>
              <a:rPr lang="en-US" dirty="0">
                <a:solidFill>
                  <a:srgbClr val="000000"/>
                </a:solidFill>
              </a:rPr>
              <a:t>Pentecost it was Peter who first preached to the crowds</a:t>
            </a:r>
            <a:r>
              <a:rPr lang="en-US" dirty="0"/>
              <a:t> </a:t>
            </a:r>
          </a:p>
          <a:p>
            <a:r>
              <a:rPr lang="en-US" dirty="0"/>
              <a:t>Acts 3:6-</a:t>
            </a:r>
            <a:r>
              <a:rPr lang="en-US" dirty="0" smtClean="0"/>
              <a:t>7 </a:t>
            </a:r>
            <a:r>
              <a:rPr lang="en-US" dirty="0" smtClean="0">
                <a:solidFill>
                  <a:srgbClr val="000000"/>
                </a:solidFill>
              </a:rPr>
              <a:t>and </a:t>
            </a:r>
            <a:r>
              <a:rPr lang="en-US" dirty="0">
                <a:solidFill>
                  <a:srgbClr val="000000"/>
                </a:solidFill>
              </a:rPr>
              <a:t>he worked the first healing in the Church age </a:t>
            </a:r>
            <a:endParaRPr lang="en-US" dirty="0" smtClean="0">
              <a:solidFill>
                <a:srgbClr val="000000"/>
              </a:solidFill>
            </a:endParaRPr>
          </a:p>
          <a:p>
            <a:r>
              <a:rPr lang="en-US" dirty="0"/>
              <a:t>Luke 22:</a:t>
            </a:r>
            <a:r>
              <a:rPr lang="en-US" dirty="0" smtClean="0"/>
              <a:t>32 </a:t>
            </a:r>
            <a:r>
              <a:rPr lang="en-US" dirty="0" smtClean="0">
                <a:solidFill>
                  <a:srgbClr val="000000"/>
                </a:solidFill>
              </a:rPr>
              <a:t>It </a:t>
            </a:r>
            <a:r>
              <a:rPr lang="en-US" dirty="0">
                <a:solidFill>
                  <a:srgbClr val="000000"/>
                </a:solidFill>
              </a:rPr>
              <a:t>is Peter’s faith that will strengthen his brethren </a:t>
            </a:r>
            <a:endParaRPr lang="en-US" dirty="0"/>
          </a:p>
          <a:p>
            <a:r>
              <a:rPr lang="en-US" dirty="0"/>
              <a:t>John 21:</a:t>
            </a:r>
            <a:r>
              <a:rPr lang="en-US" dirty="0" smtClean="0"/>
              <a:t>17 </a:t>
            </a:r>
            <a:r>
              <a:rPr lang="en-US" dirty="0">
                <a:solidFill>
                  <a:srgbClr val="000000"/>
                </a:solidFill>
              </a:rPr>
              <a:t>Peter is given Christ’s flock to shepherd </a:t>
            </a:r>
            <a:r>
              <a:rPr lang="en-US" dirty="0" smtClean="0"/>
              <a:t> </a:t>
            </a:r>
          </a:p>
          <a:p>
            <a:r>
              <a:rPr lang="en-US" dirty="0"/>
              <a:t>Mark 16:</a:t>
            </a:r>
            <a:r>
              <a:rPr lang="en-US" dirty="0" smtClean="0"/>
              <a:t>7 </a:t>
            </a:r>
            <a:r>
              <a:rPr lang="en-US" dirty="0" smtClean="0">
                <a:solidFill>
                  <a:srgbClr val="000000"/>
                </a:solidFill>
              </a:rPr>
              <a:t>An </a:t>
            </a:r>
            <a:r>
              <a:rPr lang="en-US" dirty="0">
                <a:solidFill>
                  <a:srgbClr val="000000"/>
                </a:solidFill>
              </a:rPr>
              <a:t>angel was sent to announce the resurrection to Peter </a:t>
            </a:r>
            <a:endParaRPr lang="en-US" dirty="0"/>
          </a:p>
          <a:p>
            <a:r>
              <a:rPr lang="en-US" dirty="0"/>
              <a:t>Luke 24:</a:t>
            </a:r>
            <a:r>
              <a:rPr lang="en-US" dirty="0" smtClean="0"/>
              <a:t>34 </a:t>
            </a:r>
            <a:r>
              <a:rPr lang="en-US" dirty="0" smtClean="0">
                <a:solidFill>
                  <a:srgbClr val="000000"/>
                </a:solidFill>
              </a:rPr>
              <a:t>the </a:t>
            </a:r>
            <a:r>
              <a:rPr lang="en-US" dirty="0">
                <a:solidFill>
                  <a:srgbClr val="000000"/>
                </a:solidFill>
              </a:rPr>
              <a:t>risen Christ first appeared to Peter</a:t>
            </a:r>
            <a:r>
              <a:rPr lang="en-US" dirty="0"/>
              <a:t> </a:t>
            </a:r>
          </a:p>
          <a:p>
            <a:r>
              <a:rPr lang="en-US" dirty="0"/>
              <a:t>Acts 1:13-</a:t>
            </a:r>
            <a:r>
              <a:rPr lang="en-US" dirty="0" smtClean="0"/>
              <a:t>26 </a:t>
            </a:r>
            <a:r>
              <a:rPr lang="en-US" dirty="0" smtClean="0">
                <a:solidFill>
                  <a:srgbClr val="000000"/>
                </a:solidFill>
              </a:rPr>
              <a:t>He </a:t>
            </a:r>
            <a:r>
              <a:rPr lang="en-US" dirty="0">
                <a:solidFill>
                  <a:srgbClr val="000000"/>
                </a:solidFill>
              </a:rPr>
              <a:t>headed the meeting that elected Matthias to replace Judas </a:t>
            </a:r>
            <a:endParaRPr lang="en-US" dirty="0"/>
          </a:p>
          <a:p>
            <a:r>
              <a:rPr lang="en-US" dirty="0"/>
              <a:t>Acts 2:</a:t>
            </a:r>
            <a:r>
              <a:rPr lang="en-US" dirty="0" smtClean="0"/>
              <a:t>41 </a:t>
            </a:r>
            <a:r>
              <a:rPr lang="en-US" dirty="0" smtClean="0">
                <a:solidFill>
                  <a:srgbClr val="000000"/>
                </a:solidFill>
              </a:rPr>
              <a:t>he </a:t>
            </a:r>
            <a:r>
              <a:rPr lang="en-US" dirty="0">
                <a:solidFill>
                  <a:srgbClr val="000000"/>
                </a:solidFill>
              </a:rPr>
              <a:t>received the first converts </a:t>
            </a:r>
            <a:endParaRPr lang="en-US" dirty="0"/>
          </a:p>
          <a:p>
            <a:r>
              <a:rPr lang="en-US" dirty="0"/>
              <a:t>Acts 5:1-</a:t>
            </a:r>
            <a:r>
              <a:rPr lang="en-US" dirty="0" smtClean="0"/>
              <a:t>11 </a:t>
            </a:r>
            <a:r>
              <a:rPr lang="en-US" dirty="0" smtClean="0">
                <a:solidFill>
                  <a:srgbClr val="000000"/>
                </a:solidFill>
              </a:rPr>
              <a:t>He </a:t>
            </a:r>
            <a:r>
              <a:rPr lang="en-US" dirty="0">
                <a:solidFill>
                  <a:srgbClr val="000000"/>
                </a:solidFill>
              </a:rPr>
              <a:t>inflicted the first punishment </a:t>
            </a:r>
            <a:endParaRPr lang="en-US" dirty="0"/>
          </a:p>
          <a:p>
            <a:r>
              <a:rPr lang="en-US" dirty="0"/>
              <a:t>Acts 8:18-</a:t>
            </a:r>
            <a:r>
              <a:rPr lang="en-US" dirty="0" smtClean="0"/>
              <a:t>23 </a:t>
            </a:r>
            <a:r>
              <a:rPr lang="en-US" dirty="0" smtClean="0">
                <a:solidFill>
                  <a:srgbClr val="000000"/>
                </a:solidFill>
              </a:rPr>
              <a:t>excommunicated </a:t>
            </a:r>
            <a:r>
              <a:rPr lang="en-US" dirty="0">
                <a:solidFill>
                  <a:srgbClr val="000000"/>
                </a:solidFill>
              </a:rPr>
              <a:t>the first heretic </a:t>
            </a:r>
            <a:endParaRPr lang="en-US" dirty="0"/>
          </a:p>
          <a:p>
            <a:r>
              <a:rPr lang="en-US" dirty="0"/>
              <a:t>Acts </a:t>
            </a:r>
            <a:r>
              <a:rPr lang="en-US" dirty="0" smtClean="0"/>
              <a:t>15 </a:t>
            </a:r>
            <a:r>
              <a:rPr lang="en-US" dirty="0" smtClean="0">
                <a:solidFill>
                  <a:srgbClr val="000000"/>
                </a:solidFill>
              </a:rPr>
              <a:t>He </a:t>
            </a:r>
            <a:r>
              <a:rPr lang="en-US" dirty="0">
                <a:solidFill>
                  <a:srgbClr val="000000"/>
                </a:solidFill>
              </a:rPr>
              <a:t>led the first council in Jerusalem </a:t>
            </a:r>
            <a:r>
              <a:rPr lang="en-US" dirty="0" smtClean="0"/>
              <a:t> </a:t>
            </a:r>
          </a:p>
          <a:p>
            <a:r>
              <a:rPr lang="en-US" dirty="0"/>
              <a:t>Acts 15:7-</a:t>
            </a:r>
            <a:r>
              <a:rPr lang="en-US" dirty="0" smtClean="0"/>
              <a:t>11 </a:t>
            </a:r>
            <a:r>
              <a:rPr lang="en-US" dirty="0" smtClean="0">
                <a:solidFill>
                  <a:srgbClr val="000000"/>
                </a:solidFill>
              </a:rPr>
              <a:t>announced </a:t>
            </a:r>
            <a:r>
              <a:rPr lang="en-US" dirty="0">
                <a:solidFill>
                  <a:srgbClr val="000000"/>
                </a:solidFill>
              </a:rPr>
              <a:t>the first dogmatic decision </a:t>
            </a:r>
            <a:r>
              <a:rPr lang="en-US" dirty="0" smtClean="0"/>
              <a:t> </a:t>
            </a:r>
          </a:p>
          <a:p>
            <a:r>
              <a:rPr lang="en-US" dirty="0"/>
              <a:t>Acts 10:46-</a:t>
            </a:r>
            <a:r>
              <a:rPr lang="en-US" dirty="0" smtClean="0">
                <a:solidFill>
                  <a:srgbClr val="000000"/>
                </a:solidFill>
              </a:rPr>
              <a:t>48 It </a:t>
            </a:r>
            <a:r>
              <a:rPr lang="en-US" dirty="0">
                <a:solidFill>
                  <a:srgbClr val="000000"/>
                </a:solidFill>
              </a:rPr>
              <a:t>was to Peter that the revelation came that Gentiles were to be baptized and accepted as </a:t>
            </a:r>
            <a:r>
              <a:rPr lang="en-US" dirty="0" err="1" smtClean="0">
                <a:solidFill>
                  <a:srgbClr val="000000"/>
                </a:solidFill>
              </a:rPr>
              <a:t>Christiansn</a:t>
            </a:r>
            <a:r>
              <a:rPr lang="en-US" dirty="0"/>
              <a:t> </a:t>
            </a:r>
          </a:p>
        </p:txBody>
      </p:sp>
    </p:spTree>
    <p:extLst>
      <p:ext uri="{BB962C8B-B14F-4D97-AF65-F5344CB8AC3E}">
        <p14:creationId xmlns:p14="http://schemas.microsoft.com/office/powerpoint/2010/main" val="191186800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fontScale="47500" lnSpcReduction="20000"/>
          </a:bodyPr>
          <a:lstStyle/>
          <a:p>
            <a:pPr marL="457200" lvl="1" indent="0" algn="ctr">
              <a:buNone/>
            </a:pPr>
            <a:r>
              <a:rPr lang="mr-IN" sz="2900" dirty="0" smtClean="0">
                <a:solidFill>
                  <a:srgbClr val="FF0000"/>
                </a:solidFill>
              </a:rPr>
              <a:t>…</a:t>
            </a:r>
            <a:r>
              <a:rPr lang="en-US" sz="2900" dirty="0" smtClean="0">
                <a:solidFill>
                  <a:srgbClr val="FF0000"/>
                </a:solidFill>
              </a:rPr>
              <a:t>at </a:t>
            </a:r>
            <a:r>
              <a:rPr lang="en-US" sz="2900" dirty="0">
                <a:solidFill>
                  <a:srgbClr val="FF0000"/>
                </a:solidFill>
              </a:rPr>
              <a:t>the head of which </a:t>
            </a:r>
            <a:r>
              <a:rPr lang="en-US" sz="2900" dirty="0" smtClean="0">
                <a:solidFill>
                  <a:srgbClr val="FF0000"/>
                </a:solidFill>
              </a:rPr>
              <a:t>He </a:t>
            </a:r>
            <a:r>
              <a:rPr lang="en-US" sz="2900" dirty="0">
                <a:solidFill>
                  <a:srgbClr val="FF0000"/>
                </a:solidFill>
              </a:rPr>
              <a:t>placed </a:t>
            </a:r>
            <a:r>
              <a:rPr lang="en-US" sz="2900" dirty="0" smtClean="0">
                <a:solidFill>
                  <a:srgbClr val="FF0000"/>
                </a:solidFill>
              </a:rPr>
              <a:t>Peter</a:t>
            </a:r>
            <a:endParaRPr lang="en-US" sz="2900" dirty="0"/>
          </a:p>
          <a:p>
            <a:pPr marL="457200" lvl="1" indent="0">
              <a:buNone/>
            </a:pPr>
            <a:endParaRPr lang="en-US" sz="2900" dirty="0"/>
          </a:p>
          <a:p>
            <a:pPr marL="0" indent="0" algn="ctr">
              <a:buNone/>
            </a:pPr>
            <a:r>
              <a:rPr lang="en-US" dirty="0" smtClean="0"/>
              <a:t>Further Proof Texts from the Bible:</a:t>
            </a:r>
          </a:p>
          <a:p>
            <a:r>
              <a:rPr lang="en-US" dirty="0">
                <a:solidFill>
                  <a:srgbClr val="FFFF00"/>
                </a:solidFill>
              </a:rPr>
              <a:t>Luke 9:</a:t>
            </a:r>
            <a:r>
              <a:rPr lang="en-US" dirty="0" smtClean="0">
                <a:solidFill>
                  <a:srgbClr val="FFFF00"/>
                </a:solidFill>
              </a:rPr>
              <a:t>32, sometimes </a:t>
            </a:r>
            <a:r>
              <a:rPr lang="en-US" dirty="0">
                <a:solidFill>
                  <a:srgbClr val="FFFF00"/>
                </a:solidFill>
              </a:rPr>
              <a:t>the apostles were referred to as "Peter and those who were with </a:t>
            </a:r>
            <a:r>
              <a:rPr lang="en-US" dirty="0" smtClean="0">
                <a:solidFill>
                  <a:srgbClr val="FFFF00"/>
                </a:solidFill>
              </a:rPr>
              <a:t>him”  </a:t>
            </a:r>
          </a:p>
          <a:p>
            <a:r>
              <a:rPr lang="en-US" dirty="0" smtClean="0">
                <a:solidFill>
                  <a:srgbClr val="FFFF00"/>
                </a:solidFill>
              </a:rPr>
              <a:t>Matt</a:t>
            </a:r>
            <a:r>
              <a:rPr lang="en-US" dirty="0">
                <a:solidFill>
                  <a:srgbClr val="FFFF00"/>
                </a:solidFill>
              </a:rPr>
              <a:t>. 18:21, Mark 8:29, Luke 12:41, John 6:68-</a:t>
            </a:r>
            <a:r>
              <a:rPr lang="en-US" dirty="0" smtClean="0">
                <a:solidFill>
                  <a:srgbClr val="FFFF00"/>
                </a:solidFill>
              </a:rPr>
              <a:t>69 Peter </a:t>
            </a:r>
            <a:r>
              <a:rPr lang="en-US" dirty="0">
                <a:solidFill>
                  <a:srgbClr val="FFFF00"/>
                </a:solidFill>
              </a:rPr>
              <a:t>was the one who generally spoke for the </a:t>
            </a:r>
            <a:r>
              <a:rPr lang="en-US" dirty="0" smtClean="0">
                <a:solidFill>
                  <a:srgbClr val="FFFF00"/>
                </a:solidFill>
              </a:rPr>
              <a:t>apostles, </a:t>
            </a:r>
          </a:p>
          <a:p>
            <a:r>
              <a:rPr lang="en-US" dirty="0">
                <a:solidFill>
                  <a:srgbClr val="FFFF00"/>
                </a:solidFill>
              </a:rPr>
              <a:t>Matt. 14:28-32, Matt. 17:24-27, Mark 10:23-</a:t>
            </a:r>
            <a:r>
              <a:rPr lang="en-US" dirty="0" smtClean="0">
                <a:solidFill>
                  <a:srgbClr val="FFFF00"/>
                </a:solidFill>
              </a:rPr>
              <a:t>28 and </a:t>
            </a:r>
            <a:r>
              <a:rPr lang="en-US" dirty="0">
                <a:solidFill>
                  <a:srgbClr val="FFFF00"/>
                </a:solidFill>
              </a:rPr>
              <a:t>he figured in many of the most dramatic scenes </a:t>
            </a:r>
          </a:p>
          <a:p>
            <a:r>
              <a:rPr lang="en-US" dirty="0">
                <a:solidFill>
                  <a:srgbClr val="FFFF00"/>
                </a:solidFill>
              </a:rPr>
              <a:t>Acts 2:14-</a:t>
            </a:r>
            <a:r>
              <a:rPr lang="en-US" dirty="0" smtClean="0">
                <a:solidFill>
                  <a:srgbClr val="FFFF00"/>
                </a:solidFill>
              </a:rPr>
              <a:t>40 On </a:t>
            </a:r>
            <a:r>
              <a:rPr lang="en-US" dirty="0">
                <a:solidFill>
                  <a:srgbClr val="FFFF00"/>
                </a:solidFill>
              </a:rPr>
              <a:t>Pentecost it was Peter who first preached to the crowds </a:t>
            </a:r>
          </a:p>
          <a:p>
            <a:r>
              <a:rPr lang="en-US" dirty="0">
                <a:solidFill>
                  <a:srgbClr val="FFFF00"/>
                </a:solidFill>
              </a:rPr>
              <a:t>Acts 3:6-</a:t>
            </a:r>
            <a:r>
              <a:rPr lang="en-US" dirty="0" smtClean="0">
                <a:solidFill>
                  <a:srgbClr val="FFFF00"/>
                </a:solidFill>
              </a:rPr>
              <a:t>7 and </a:t>
            </a:r>
            <a:r>
              <a:rPr lang="en-US" dirty="0">
                <a:solidFill>
                  <a:srgbClr val="FFFF00"/>
                </a:solidFill>
              </a:rPr>
              <a:t>he worked the first healing in the Church age </a:t>
            </a:r>
            <a:endParaRPr lang="en-US" dirty="0" smtClean="0">
              <a:solidFill>
                <a:srgbClr val="FFFF00"/>
              </a:solidFill>
            </a:endParaRPr>
          </a:p>
          <a:p>
            <a:r>
              <a:rPr lang="en-US" dirty="0">
                <a:solidFill>
                  <a:srgbClr val="FFFF00"/>
                </a:solidFill>
              </a:rPr>
              <a:t>Luke 22:</a:t>
            </a:r>
            <a:r>
              <a:rPr lang="en-US" dirty="0" smtClean="0">
                <a:solidFill>
                  <a:srgbClr val="FFFF00"/>
                </a:solidFill>
              </a:rPr>
              <a:t>32 It </a:t>
            </a:r>
            <a:r>
              <a:rPr lang="en-US" dirty="0">
                <a:solidFill>
                  <a:srgbClr val="FFFF00"/>
                </a:solidFill>
              </a:rPr>
              <a:t>is Peter’s faith that will strengthen his brethren </a:t>
            </a:r>
          </a:p>
          <a:p>
            <a:r>
              <a:rPr lang="en-US" dirty="0">
                <a:solidFill>
                  <a:srgbClr val="FFFF00"/>
                </a:solidFill>
              </a:rPr>
              <a:t>John 21:</a:t>
            </a:r>
            <a:r>
              <a:rPr lang="en-US" dirty="0" smtClean="0">
                <a:solidFill>
                  <a:srgbClr val="FFFF00"/>
                </a:solidFill>
              </a:rPr>
              <a:t>17 </a:t>
            </a:r>
            <a:r>
              <a:rPr lang="en-US" dirty="0">
                <a:solidFill>
                  <a:srgbClr val="FFFF00"/>
                </a:solidFill>
              </a:rPr>
              <a:t>Peter is given Christ’s flock to shepherd </a:t>
            </a:r>
            <a:r>
              <a:rPr lang="en-US" dirty="0" smtClean="0">
                <a:solidFill>
                  <a:srgbClr val="FFFF00"/>
                </a:solidFill>
              </a:rPr>
              <a:t> </a:t>
            </a:r>
          </a:p>
          <a:p>
            <a:r>
              <a:rPr lang="en-US" dirty="0">
                <a:solidFill>
                  <a:srgbClr val="FFFF00"/>
                </a:solidFill>
              </a:rPr>
              <a:t>Mark 16:</a:t>
            </a:r>
            <a:r>
              <a:rPr lang="en-US" dirty="0" smtClean="0">
                <a:solidFill>
                  <a:srgbClr val="FFFF00"/>
                </a:solidFill>
              </a:rPr>
              <a:t>7 An </a:t>
            </a:r>
            <a:r>
              <a:rPr lang="en-US" dirty="0">
                <a:solidFill>
                  <a:srgbClr val="FFFF00"/>
                </a:solidFill>
              </a:rPr>
              <a:t>angel was sent to announce the resurrection to Peter </a:t>
            </a:r>
          </a:p>
          <a:p>
            <a:r>
              <a:rPr lang="en-US" dirty="0">
                <a:solidFill>
                  <a:srgbClr val="FFFF00"/>
                </a:solidFill>
              </a:rPr>
              <a:t>Luke 24:</a:t>
            </a:r>
            <a:r>
              <a:rPr lang="en-US" dirty="0" smtClean="0">
                <a:solidFill>
                  <a:srgbClr val="FFFF00"/>
                </a:solidFill>
              </a:rPr>
              <a:t>34 the </a:t>
            </a:r>
            <a:r>
              <a:rPr lang="en-US" dirty="0">
                <a:solidFill>
                  <a:srgbClr val="FFFF00"/>
                </a:solidFill>
              </a:rPr>
              <a:t>risen Christ first appeared to Peter </a:t>
            </a:r>
          </a:p>
          <a:p>
            <a:r>
              <a:rPr lang="en-US" dirty="0">
                <a:solidFill>
                  <a:srgbClr val="FFFF00"/>
                </a:solidFill>
              </a:rPr>
              <a:t>Acts 1:13-</a:t>
            </a:r>
            <a:r>
              <a:rPr lang="en-US" dirty="0" smtClean="0">
                <a:solidFill>
                  <a:srgbClr val="FFFF00"/>
                </a:solidFill>
              </a:rPr>
              <a:t>26 He </a:t>
            </a:r>
            <a:r>
              <a:rPr lang="en-US" dirty="0">
                <a:solidFill>
                  <a:srgbClr val="FFFF00"/>
                </a:solidFill>
              </a:rPr>
              <a:t>headed the meeting that elected Matthias to replace Judas </a:t>
            </a:r>
          </a:p>
          <a:p>
            <a:r>
              <a:rPr lang="en-US" dirty="0">
                <a:solidFill>
                  <a:srgbClr val="FFFF00"/>
                </a:solidFill>
              </a:rPr>
              <a:t>Acts 2:</a:t>
            </a:r>
            <a:r>
              <a:rPr lang="en-US" dirty="0" smtClean="0">
                <a:solidFill>
                  <a:srgbClr val="FFFF00"/>
                </a:solidFill>
              </a:rPr>
              <a:t>41 he </a:t>
            </a:r>
            <a:r>
              <a:rPr lang="en-US" dirty="0">
                <a:solidFill>
                  <a:srgbClr val="FFFF00"/>
                </a:solidFill>
              </a:rPr>
              <a:t>received the first converts </a:t>
            </a:r>
          </a:p>
          <a:p>
            <a:r>
              <a:rPr lang="en-US" dirty="0">
                <a:solidFill>
                  <a:srgbClr val="FFFF00"/>
                </a:solidFill>
              </a:rPr>
              <a:t>Acts 5:1-</a:t>
            </a:r>
            <a:r>
              <a:rPr lang="en-US" dirty="0" smtClean="0">
                <a:solidFill>
                  <a:srgbClr val="FFFF00"/>
                </a:solidFill>
              </a:rPr>
              <a:t>11 He </a:t>
            </a:r>
            <a:r>
              <a:rPr lang="en-US" dirty="0">
                <a:solidFill>
                  <a:srgbClr val="FFFF00"/>
                </a:solidFill>
              </a:rPr>
              <a:t>inflicted the first punishment </a:t>
            </a:r>
          </a:p>
          <a:p>
            <a:r>
              <a:rPr lang="en-US" dirty="0">
                <a:solidFill>
                  <a:srgbClr val="FFFF00"/>
                </a:solidFill>
              </a:rPr>
              <a:t>Acts 8:18-</a:t>
            </a:r>
            <a:r>
              <a:rPr lang="en-US" dirty="0" smtClean="0">
                <a:solidFill>
                  <a:srgbClr val="FFFF00"/>
                </a:solidFill>
              </a:rPr>
              <a:t>23 excommunicated </a:t>
            </a:r>
            <a:r>
              <a:rPr lang="en-US" dirty="0">
                <a:solidFill>
                  <a:srgbClr val="FFFF00"/>
                </a:solidFill>
              </a:rPr>
              <a:t>the first heretic </a:t>
            </a:r>
          </a:p>
          <a:p>
            <a:r>
              <a:rPr lang="en-US" dirty="0">
                <a:solidFill>
                  <a:srgbClr val="FFFF00"/>
                </a:solidFill>
              </a:rPr>
              <a:t>Acts </a:t>
            </a:r>
            <a:r>
              <a:rPr lang="en-US" dirty="0" smtClean="0">
                <a:solidFill>
                  <a:srgbClr val="FFFF00"/>
                </a:solidFill>
              </a:rPr>
              <a:t>15 He </a:t>
            </a:r>
            <a:r>
              <a:rPr lang="en-US" dirty="0">
                <a:solidFill>
                  <a:srgbClr val="FFFF00"/>
                </a:solidFill>
              </a:rPr>
              <a:t>led the first council in Jerusalem </a:t>
            </a:r>
            <a:r>
              <a:rPr lang="en-US" dirty="0" smtClean="0">
                <a:solidFill>
                  <a:srgbClr val="FFFF00"/>
                </a:solidFill>
              </a:rPr>
              <a:t> </a:t>
            </a:r>
          </a:p>
          <a:p>
            <a:r>
              <a:rPr lang="en-US" dirty="0">
                <a:solidFill>
                  <a:srgbClr val="FFFF00"/>
                </a:solidFill>
              </a:rPr>
              <a:t>Acts 15:7-</a:t>
            </a:r>
            <a:r>
              <a:rPr lang="en-US" dirty="0" smtClean="0">
                <a:solidFill>
                  <a:srgbClr val="FFFF00"/>
                </a:solidFill>
              </a:rPr>
              <a:t>11 announced </a:t>
            </a:r>
            <a:r>
              <a:rPr lang="en-US" dirty="0">
                <a:solidFill>
                  <a:srgbClr val="FFFF00"/>
                </a:solidFill>
              </a:rPr>
              <a:t>the first dogmatic decision </a:t>
            </a:r>
            <a:r>
              <a:rPr lang="en-US" dirty="0" smtClean="0">
                <a:solidFill>
                  <a:srgbClr val="FFFF00"/>
                </a:solidFill>
              </a:rPr>
              <a:t> </a:t>
            </a:r>
          </a:p>
          <a:p>
            <a:r>
              <a:rPr lang="en-US" dirty="0">
                <a:solidFill>
                  <a:srgbClr val="FFFF00"/>
                </a:solidFill>
              </a:rPr>
              <a:t>Acts 10:46-</a:t>
            </a:r>
            <a:r>
              <a:rPr lang="en-US" dirty="0" smtClean="0">
                <a:solidFill>
                  <a:srgbClr val="FFFF00"/>
                </a:solidFill>
              </a:rPr>
              <a:t>48 It </a:t>
            </a:r>
            <a:r>
              <a:rPr lang="en-US" dirty="0">
                <a:solidFill>
                  <a:srgbClr val="FFFF00"/>
                </a:solidFill>
              </a:rPr>
              <a:t>was to Peter that the revelation came that Gentiles were to be baptized and accepted as </a:t>
            </a:r>
            <a:r>
              <a:rPr lang="en-US" dirty="0" smtClean="0">
                <a:solidFill>
                  <a:srgbClr val="FFFF00"/>
                </a:solidFill>
              </a:rPr>
              <a:t>Christians</a:t>
            </a:r>
            <a:r>
              <a:rPr lang="en-US" dirty="0">
                <a:solidFill>
                  <a:srgbClr val="FFFF00"/>
                </a:solidFill>
              </a:rPr>
              <a:t> </a:t>
            </a:r>
          </a:p>
        </p:txBody>
      </p:sp>
    </p:spTree>
    <p:extLst>
      <p:ext uri="{BB962C8B-B14F-4D97-AF65-F5344CB8AC3E}">
        <p14:creationId xmlns:p14="http://schemas.microsoft.com/office/powerpoint/2010/main" val="164241237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lnSpcReduction="10000"/>
          </a:bodyPr>
          <a:lstStyle/>
          <a:p>
            <a:pPr lvl="1"/>
            <a:r>
              <a:rPr lang="en-US" sz="2900" b="1" dirty="0">
                <a:solidFill>
                  <a:srgbClr val="FFFFFF"/>
                </a:solidFill>
              </a:rPr>
              <a:t>The </a:t>
            </a:r>
            <a:r>
              <a:rPr lang="en-US" sz="2900" b="1" u="sng" dirty="0">
                <a:solidFill>
                  <a:srgbClr val="FF0000"/>
                </a:solidFill>
              </a:rPr>
              <a:t>Episcopal College </a:t>
            </a:r>
            <a:r>
              <a:rPr lang="en-US" sz="2900" b="1" dirty="0">
                <a:solidFill>
                  <a:srgbClr val="FFFFFF"/>
                </a:solidFill>
              </a:rPr>
              <a:t>and its head, the Pope </a:t>
            </a:r>
            <a:endParaRPr lang="en-US" sz="2900" dirty="0">
              <a:solidFill>
                <a:srgbClr val="FFFFFF"/>
              </a:solidFill>
            </a:endParaRPr>
          </a:p>
          <a:p>
            <a:pPr lvl="2"/>
            <a:r>
              <a:rPr lang="en-US" sz="2900" dirty="0"/>
              <a:t>When Christ instituted the Twelve Apostles, </a:t>
            </a:r>
            <a:r>
              <a:rPr lang="en-US" sz="2900" dirty="0" smtClean="0"/>
              <a:t>He </a:t>
            </a:r>
            <a:r>
              <a:rPr lang="en-US" sz="2900" dirty="0"/>
              <a:t>constituted them in the form of </a:t>
            </a:r>
            <a:r>
              <a:rPr lang="en-US" sz="2900" dirty="0">
                <a:solidFill>
                  <a:srgbClr val="FFFF00"/>
                </a:solidFill>
              </a:rPr>
              <a:t>a college or permanent assembly</a:t>
            </a:r>
            <a:r>
              <a:rPr lang="en-US" sz="2900" dirty="0"/>
              <a:t>, </a:t>
            </a:r>
            <a:r>
              <a:rPr lang="en-US" sz="2900" dirty="0">
                <a:solidFill>
                  <a:srgbClr val="FF0000"/>
                </a:solidFill>
              </a:rPr>
              <a:t>at the head of which </a:t>
            </a:r>
            <a:r>
              <a:rPr lang="en-US" sz="2900" dirty="0" smtClean="0">
                <a:solidFill>
                  <a:srgbClr val="FF0000"/>
                </a:solidFill>
              </a:rPr>
              <a:t>He </a:t>
            </a:r>
            <a:r>
              <a:rPr lang="en-US" sz="2900" dirty="0">
                <a:solidFill>
                  <a:srgbClr val="FF0000"/>
                </a:solidFill>
              </a:rPr>
              <a:t>placed Peter</a:t>
            </a:r>
            <a:r>
              <a:rPr lang="en-US" sz="2900" dirty="0"/>
              <a:t>, chosen from among them." </a:t>
            </a:r>
          </a:p>
          <a:p>
            <a:pPr lvl="2"/>
            <a:r>
              <a:rPr lang="en-US" sz="3300" dirty="0"/>
              <a:t>Just as </a:t>
            </a:r>
            <a:r>
              <a:rPr lang="en-US" sz="3300" dirty="0" smtClean="0"/>
              <a:t>by </a:t>
            </a:r>
            <a:r>
              <a:rPr lang="en-US" sz="3300" dirty="0"/>
              <a:t>the Lord's institution, St. Peter and the rest of the apostles constitute a single apostolic college, so in like fashion </a:t>
            </a:r>
            <a:r>
              <a:rPr lang="en-US" sz="3300" dirty="0">
                <a:solidFill>
                  <a:srgbClr val="FFFF00"/>
                </a:solidFill>
              </a:rPr>
              <a:t>the </a:t>
            </a:r>
            <a:r>
              <a:rPr lang="en-US" sz="3300" u="sng" dirty="0" smtClean="0">
                <a:solidFill>
                  <a:srgbClr val="FF0000"/>
                </a:solidFill>
              </a:rPr>
              <a:t>Pope</a:t>
            </a:r>
            <a:r>
              <a:rPr lang="en-US" sz="3300" dirty="0" smtClean="0">
                <a:solidFill>
                  <a:srgbClr val="FFFF00"/>
                </a:solidFill>
              </a:rPr>
              <a:t> - </a:t>
            </a:r>
            <a:r>
              <a:rPr lang="en-US" sz="3300" dirty="0">
                <a:solidFill>
                  <a:srgbClr val="FFFF00"/>
                </a:solidFill>
              </a:rPr>
              <a:t>Peter's successor, and the </a:t>
            </a:r>
            <a:r>
              <a:rPr lang="en-US" sz="3300" u="sng" dirty="0" smtClean="0">
                <a:solidFill>
                  <a:srgbClr val="FF0000"/>
                </a:solidFill>
              </a:rPr>
              <a:t>bishops</a:t>
            </a:r>
            <a:r>
              <a:rPr lang="en-US" sz="3300" dirty="0">
                <a:solidFill>
                  <a:srgbClr val="FFFF00"/>
                </a:solidFill>
              </a:rPr>
              <a:t> </a:t>
            </a:r>
            <a:r>
              <a:rPr lang="en-US" sz="3300" dirty="0" smtClean="0">
                <a:solidFill>
                  <a:srgbClr val="FFFF00"/>
                </a:solidFill>
              </a:rPr>
              <a:t>- the </a:t>
            </a:r>
            <a:r>
              <a:rPr lang="en-US" sz="3300" dirty="0">
                <a:solidFill>
                  <a:srgbClr val="FFFF00"/>
                </a:solidFill>
              </a:rPr>
              <a:t>successors of the apostles, are </a:t>
            </a:r>
            <a:r>
              <a:rPr lang="en-US" sz="3300" dirty="0" smtClean="0">
                <a:solidFill>
                  <a:srgbClr val="FFFF00"/>
                </a:solidFill>
              </a:rPr>
              <a:t>the </a:t>
            </a:r>
            <a:r>
              <a:rPr lang="en-US" sz="3300" u="sng" dirty="0" smtClean="0">
                <a:solidFill>
                  <a:srgbClr val="FF0000"/>
                </a:solidFill>
              </a:rPr>
              <a:t>Episcopal College</a:t>
            </a:r>
            <a:r>
              <a:rPr lang="en-US" sz="3300" dirty="0" smtClean="0"/>
              <a:t>.</a:t>
            </a:r>
            <a:endParaRPr lang="en-US" sz="3300" dirty="0"/>
          </a:p>
          <a:p>
            <a:endParaRPr lang="en-US" dirty="0"/>
          </a:p>
        </p:txBody>
      </p:sp>
    </p:spTree>
    <p:extLst>
      <p:ext uri="{BB962C8B-B14F-4D97-AF65-F5344CB8AC3E}">
        <p14:creationId xmlns:p14="http://schemas.microsoft.com/office/powerpoint/2010/main" val="123786975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pPr lvl="1"/>
            <a:r>
              <a:rPr lang="en-US" sz="2900" b="1" dirty="0">
                <a:solidFill>
                  <a:srgbClr val="FFFF00"/>
                </a:solidFill>
              </a:rPr>
              <a:t>The Episcopal College and its head, the Pope</a:t>
            </a:r>
            <a:r>
              <a:rPr lang="en-US" sz="2900" b="1" dirty="0"/>
              <a:t> </a:t>
            </a:r>
            <a:endParaRPr lang="en-US" sz="2900" dirty="0"/>
          </a:p>
          <a:p>
            <a:pPr lvl="2"/>
            <a:r>
              <a:rPr lang="en-US" sz="2900" dirty="0" smtClean="0"/>
              <a:t>The </a:t>
            </a:r>
            <a:r>
              <a:rPr lang="en-US" sz="2900" dirty="0"/>
              <a:t>Lord made Simon alone, whom he named Peter, the "rock" of his Church. </a:t>
            </a:r>
          </a:p>
          <a:p>
            <a:pPr lvl="3"/>
            <a:r>
              <a:rPr lang="en-US" sz="2900" dirty="0"/>
              <a:t>He gave him the keys of his Church and </a:t>
            </a:r>
          </a:p>
          <a:p>
            <a:pPr lvl="3"/>
            <a:r>
              <a:rPr lang="en-US" sz="2900" dirty="0"/>
              <a:t>instituted him shepherd of the whole flock</a:t>
            </a:r>
            <a:r>
              <a:rPr lang="en-US" sz="2900" dirty="0" smtClean="0"/>
              <a:t>. </a:t>
            </a:r>
            <a:endParaRPr lang="en-US" sz="2900" dirty="0"/>
          </a:p>
          <a:p>
            <a:pPr lvl="3"/>
            <a:r>
              <a:rPr lang="en-US" sz="2900" dirty="0"/>
              <a:t>"The office of binding and loosing which was given to Peter was also assigned to the college of apostles united to its head</a:t>
            </a:r>
            <a:r>
              <a:rPr lang="en-US" sz="2900" dirty="0" smtClean="0"/>
              <a:t>.”</a:t>
            </a:r>
            <a:endParaRPr lang="en-US" sz="2900" dirty="0"/>
          </a:p>
          <a:p>
            <a:pPr lvl="3"/>
            <a:r>
              <a:rPr lang="en-US" sz="2900" dirty="0"/>
              <a:t>This pastoral office of Peter and the other apostles belongs to the Church's very foundation and is continued by the bishops under the primacy of the Pope. </a:t>
            </a:r>
            <a:endParaRPr lang="en-US" dirty="0"/>
          </a:p>
        </p:txBody>
      </p:sp>
    </p:spTree>
    <p:extLst>
      <p:ext uri="{BB962C8B-B14F-4D97-AF65-F5344CB8AC3E}">
        <p14:creationId xmlns:p14="http://schemas.microsoft.com/office/powerpoint/2010/main" val="365928446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lvl="1"/>
            <a:r>
              <a:rPr lang="en-US" sz="2900" b="1" dirty="0">
                <a:solidFill>
                  <a:srgbClr val="FFFF00"/>
                </a:solidFill>
              </a:rPr>
              <a:t>The Episcopal College and its head, the Pope</a:t>
            </a:r>
            <a:r>
              <a:rPr lang="en-US" sz="2900" b="1" dirty="0"/>
              <a:t> </a:t>
            </a:r>
            <a:endParaRPr lang="en-US" sz="2900" dirty="0"/>
          </a:p>
          <a:p>
            <a:pPr lvl="2"/>
            <a:r>
              <a:rPr lang="en-US" sz="2900" dirty="0" smtClean="0"/>
              <a:t>The </a:t>
            </a:r>
            <a:r>
              <a:rPr lang="en-US" sz="2900" i="1" dirty="0"/>
              <a:t>Pope</a:t>
            </a:r>
            <a:r>
              <a:rPr lang="en-US" sz="2900" dirty="0"/>
              <a:t>, Bishop of Rome and Peter's successor, "is the perpetual and visible source and foundation of the unity both of the bishops and of the whole company of the faithful</a:t>
            </a:r>
            <a:r>
              <a:rPr lang="en-US" sz="2900" dirty="0" smtClean="0"/>
              <a:t>.”</a:t>
            </a:r>
            <a:endParaRPr lang="en-US" sz="2900" dirty="0"/>
          </a:p>
          <a:p>
            <a:endParaRPr lang="en-US" dirty="0"/>
          </a:p>
        </p:txBody>
      </p:sp>
    </p:spTree>
    <p:extLst>
      <p:ext uri="{BB962C8B-B14F-4D97-AF65-F5344CB8AC3E}">
        <p14:creationId xmlns:p14="http://schemas.microsoft.com/office/powerpoint/2010/main" val="49825679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lvl="1"/>
            <a:r>
              <a:rPr lang="en-US" sz="2900" b="1" dirty="0">
                <a:solidFill>
                  <a:srgbClr val="FFFF00"/>
                </a:solidFill>
              </a:rPr>
              <a:t>The Episcopal College and its head, the Pope</a:t>
            </a:r>
            <a:r>
              <a:rPr lang="en-US" sz="2900" b="1" dirty="0"/>
              <a:t> </a:t>
            </a:r>
            <a:endParaRPr lang="en-US" sz="2900" dirty="0"/>
          </a:p>
          <a:p>
            <a:pPr lvl="2"/>
            <a:r>
              <a:rPr lang="en-US" sz="2900" dirty="0" smtClean="0"/>
              <a:t>The </a:t>
            </a:r>
            <a:r>
              <a:rPr lang="en-US" sz="2900" i="1" dirty="0"/>
              <a:t>Pope</a:t>
            </a:r>
            <a:r>
              <a:rPr lang="en-US" sz="2900" dirty="0"/>
              <a:t>, Bishop of Rome and Peter's successor, "is the perpetual and visible source and foundation of the unity both of the bishops and of the whole company of the faithful</a:t>
            </a:r>
            <a:r>
              <a:rPr lang="en-US" sz="2900" dirty="0" smtClean="0"/>
              <a:t>.” </a:t>
            </a:r>
            <a:endParaRPr lang="en-US" sz="2900" dirty="0"/>
          </a:p>
          <a:p>
            <a:pPr lvl="3"/>
            <a:r>
              <a:rPr lang="en-US" sz="2900" dirty="0"/>
              <a:t>"For the Roman Pontiff, by reason of his office as Vicar of Christ, and as pastor of the entire Church </a:t>
            </a:r>
            <a:r>
              <a:rPr lang="en-US" sz="2900" b="1" u="sng" dirty="0"/>
              <a:t>has full, supreme, and universal power over the whole Church</a:t>
            </a:r>
            <a:r>
              <a:rPr lang="en-US" sz="2900" dirty="0"/>
              <a:t>, a power which he can always exercise unhindered</a:t>
            </a:r>
            <a:r>
              <a:rPr lang="en-US" sz="2900" dirty="0" smtClean="0"/>
              <a:t>.”</a:t>
            </a:r>
            <a:endParaRPr lang="en-US" sz="2900" dirty="0"/>
          </a:p>
        </p:txBody>
      </p:sp>
    </p:spTree>
    <p:extLst>
      <p:ext uri="{BB962C8B-B14F-4D97-AF65-F5344CB8AC3E}">
        <p14:creationId xmlns:p14="http://schemas.microsoft.com/office/powerpoint/2010/main" val="34662844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II. </a:t>
            </a:r>
            <a:r>
              <a:rPr lang="en-US" b="1" u="sng" dirty="0" smtClean="0">
                <a:solidFill>
                  <a:srgbClr val="FF0000"/>
                </a:solidFill>
              </a:rPr>
              <a:t>The Four Marks of the Church</a:t>
            </a:r>
            <a:endParaRPr lang="en-US" dirty="0">
              <a:solidFill>
                <a:srgbClr val="FF0000"/>
              </a:solidFill>
            </a:endParaRPr>
          </a:p>
        </p:txBody>
      </p:sp>
      <p:sp>
        <p:nvSpPr>
          <p:cNvPr id="3" name="Content Placeholder 2"/>
          <p:cNvSpPr>
            <a:spLocks noGrp="1"/>
          </p:cNvSpPr>
          <p:nvPr>
            <p:ph idx="1"/>
          </p:nvPr>
        </p:nvSpPr>
        <p:spPr>
          <a:xfrm>
            <a:off x="200525" y="1323474"/>
            <a:ext cx="8716211" cy="5160210"/>
          </a:xfrm>
        </p:spPr>
        <p:txBody>
          <a:bodyPr>
            <a:normAutofit/>
          </a:bodyPr>
          <a:lstStyle/>
          <a:p>
            <a:r>
              <a:rPr lang="en-US" b="1" dirty="0"/>
              <a:t>The Marks of the True Church – </a:t>
            </a:r>
            <a:r>
              <a:rPr lang="en-US" b="1" dirty="0">
                <a:solidFill>
                  <a:srgbClr val="FFFF00"/>
                </a:solidFill>
              </a:rPr>
              <a:t>There are Four Marks of the Church</a:t>
            </a:r>
            <a:endParaRPr lang="en-US" sz="4400" dirty="0">
              <a:solidFill>
                <a:srgbClr val="FFFF00"/>
              </a:solidFill>
            </a:endParaRPr>
          </a:p>
          <a:p>
            <a:pPr lvl="2"/>
            <a:r>
              <a:rPr lang="en-US" sz="3200" dirty="0" smtClean="0"/>
              <a:t>That </a:t>
            </a:r>
            <a:r>
              <a:rPr lang="en-US" sz="3200" dirty="0"/>
              <a:t>the Church </a:t>
            </a:r>
            <a:r>
              <a:rPr lang="en-US" sz="3200" dirty="0" smtClean="0"/>
              <a:t>is: </a:t>
            </a:r>
          </a:p>
          <a:p>
            <a:pPr lvl="3"/>
            <a:r>
              <a:rPr lang="en-US" sz="3200" b="1" dirty="0" smtClean="0">
                <a:solidFill>
                  <a:srgbClr val="FF0000"/>
                </a:solidFill>
              </a:rPr>
              <a:t>ONE</a:t>
            </a:r>
            <a:r>
              <a:rPr lang="en-US" sz="3200" b="1" dirty="0">
                <a:solidFill>
                  <a:srgbClr val="FF0000"/>
                </a:solidFill>
              </a:rPr>
              <a:t>, </a:t>
            </a:r>
            <a:endParaRPr lang="en-US" sz="3200" b="1" dirty="0" smtClean="0">
              <a:solidFill>
                <a:srgbClr val="FF0000"/>
              </a:solidFill>
            </a:endParaRPr>
          </a:p>
          <a:p>
            <a:pPr lvl="3"/>
            <a:r>
              <a:rPr lang="en-US" sz="3200" b="1" dirty="0" smtClean="0">
                <a:solidFill>
                  <a:srgbClr val="FF0000"/>
                </a:solidFill>
              </a:rPr>
              <a:t>HOLY</a:t>
            </a:r>
            <a:r>
              <a:rPr lang="en-US" sz="3200" b="1" dirty="0">
                <a:solidFill>
                  <a:srgbClr val="FF0000"/>
                </a:solidFill>
              </a:rPr>
              <a:t>, </a:t>
            </a:r>
            <a:endParaRPr lang="en-US" sz="3200" b="1" dirty="0" smtClean="0">
              <a:solidFill>
                <a:srgbClr val="FF0000"/>
              </a:solidFill>
            </a:endParaRPr>
          </a:p>
          <a:p>
            <a:pPr lvl="3"/>
            <a:r>
              <a:rPr lang="en-US" sz="3200" b="1" dirty="0" smtClean="0">
                <a:solidFill>
                  <a:srgbClr val="FF0000"/>
                </a:solidFill>
              </a:rPr>
              <a:t>CATHOLIC</a:t>
            </a:r>
            <a:r>
              <a:rPr lang="en-US" sz="3200" dirty="0" smtClean="0">
                <a:solidFill>
                  <a:srgbClr val="FF0000"/>
                </a:solidFill>
              </a:rPr>
              <a:t> </a:t>
            </a:r>
            <a:r>
              <a:rPr lang="en-US" sz="3200" dirty="0">
                <a:solidFill>
                  <a:srgbClr val="FF0000"/>
                </a:solidFill>
              </a:rPr>
              <a:t>and </a:t>
            </a:r>
            <a:endParaRPr lang="en-US" sz="3200" dirty="0" smtClean="0">
              <a:solidFill>
                <a:srgbClr val="FF0000"/>
              </a:solidFill>
            </a:endParaRPr>
          </a:p>
          <a:p>
            <a:pPr lvl="3"/>
            <a:r>
              <a:rPr lang="en-US" sz="3200" b="1" dirty="0" smtClean="0">
                <a:solidFill>
                  <a:srgbClr val="FF0000"/>
                </a:solidFill>
              </a:rPr>
              <a:t>APOSTOLIC</a:t>
            </a:r>
            <a:r>
              <a:rPr lang="en-US" sz="3200" dirty="0">
                <a:solidFill>
                  <a:srgbClr val="FF0000"/>
                </a:solidFill>
              </a:rPr>
              <a:t>. </a:t>
            </a:r>
          </a:p>
        </p:txBody>
      </p:sp>
    </p:spTree>
    <p:extLst>
      <p:ext uri="{BB962C8B-B14F-4D97-AF65-F5344CB8AC3E}">
        <p14:creationId xmlns:p14="http://schemas.microsoft.com/office/powerpoint/2010/main" val="3215656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pPr lvl="1"/>
            <a:r>
              <a:rPr lang="en-US" sz="2900" b="1" dirty="0">
                <a:solidFill>
                  <a:srgbClr val="FFFF00"/>
                </a:solidFill>
              </a:rPr>
              <a:t>The Episcopal College and its head, the Pope</a:t>
            </a:r>
            <a:r>
              <a:rPr lang="en-US" sz="2900" b="1" dirty="0"/>
              <a:t> </a:t>
            </a:r>
            <a:endParaRPr lang="en-US" sz="2900" dirty="0"/>
          </a:p>
          <a:p>
            <a:pPr lvl="2"/>
            <a:r>
              <a:rPr lang="en-US" sz="2900" dirty="0" smtClean="0"/>
              <a:t>The </a:t>
            </a:r>
            <a:r>
              <a:rPr lang="en-US" sz="2900" i="1" dirty="0"/>
              <a:t>Pope</a:t>
            </a:r>
            <a:r>
              <a:rPr lang="en-US" sz="2900" dirty="0"/>
              <a:t>, Bishop of Rome and Peter's successor, "is the perpetual and visible source and foundation of the unity both of the bishops and of the whole company of the faithful</a:t>
            </a:r>
            <a:r>
              <a:rPr lang="en-US" sz="2900" dirty="0" smtClean="0"/>
              <a:t>.” </a:t>
            </a:r>
            <a:endParaRPr lang="en-US" sz="2900" dirty="0"/>
          </a:p>
          <a:p>
            <a:pPr lvl="3"/>
            <a:r>
              <a:rPr lang="en-US" sz="2900" dirty="0"/>
              <a:t>"For the Roman Pontiff, by reason of his office as Vicar of Christ, and as pastor of the entire Church </a:t>
            </a:r>
            <a:r>
              <a:rPr lang="en-US" sz="2900" b="1" u="sng" dirty="0"/>
              <a:t>has full, supreme, and universal power over the whole Church</a:t>
            </a:r>
            <a:r>
              <a:rPr lang="en-US" sz="2900" dirty="0"/>
              <a:t>, a power which he can always exercise unhindered</a:t>
            </a:r>
            <a:r>
              <a:rPr lang="en-US" sz="2900" dirty="0" smtClean="0"/>
              <a:t>.” </a:t>
            </a:r>
            <a:endParaRPr lang="en-US" sz="2900" dirty="0"/>
          </a:p>
          <a:p>
            <a:pPr lvl="3"/>
            <a:r>
              <a:rPr lang="en-US" sz="2900" dirty="0"/>
              <a:t>"The </a:t>
            </a:r>
            <a:r>
              <a:rPr lang="en-US" sz="2900" i="1" dirty="0"/>
              <a:t>college or body of bishops</a:t>
            </a:r>
            <a:r>
              <a:rPr lang="en-US" sz="2900" dirty="0"/>
              <a:t> has no authority unless united with the Roman Pontiff, Peter's successor, as its head</a:t>
            </a:r>
            <a:r>
              <a:rPr lang="en-US" sz="2900" dirty="0" smtClean="0"/>
              <a:t>.”</a:t>
            </a:r>
            <a:endParaRPr lang="en-US" sz="2900" dirty="0"/>
          </a:p>
          <a:p>
            <a:pPr marL="914400" lvl="2" indent="0">
              <a:buNone/>
            </a:pPr>
            <a:endParaRPr lang="en-US" dirty="0"/>
          </a:p>
        </p:txBody>
      </p:sp>
    </p:spTree>
    <p:extLst>
      <p:ext uri="{BB962C8B-B14F-4D97-AF65-F5344CB8AC3E}">
        <p14:creationId xmlns:p14="http://schemas.microsoft.com/office/powerpoint/2010/main" val="122996883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fontScale="85000" lnSpcReduction="10000"/>
          </a:bodyPr>
          <a:lstStyle/>
          <a:p>
            <a:pPr lvl="1"/>
            <a:r>
              <a:rPr lang="en-US" sz="2900" b="1" dirty="0">
                <a:solidFill>
                  <a:srgbClr val="FFFF00"/>
                </a:solidFill>
              </a:rPr>
              <a:t>The Episcopal College and its head, the Pope</a:t>
            </a:r>
            <a:r>
              <a:rPr lang="en-US" sz="2900" b="1" dirty="0"/>
              <a:t> </a:t>
            </a:r>
            <a:endParaRPr lang="en-US" sz="2900" dirty="0"/>
          </a:p>
          <a:p>
            <a:pPr lvl="2"/>
            <a:r>
              <a:rPr lang="en-US" sz="2900" dirty="0" smtClean="0"/>
              <a:t>The </a:t>
            </a:r>
            <a:r>
              <a:rPr lang="en-US" sz="2900" i="1" dirty="0"/>
              <a:t>Pope</a:t>
            </a:r>
            <a:r>
              <a:rPr lang="en-US" sz="2900" dirty="0"/>
              <a:t>, Bishop of Rome and Peter's successor, "is the perpetual and visible source and foundation of the unity both of the bishops and of the whole company of the faithful</a:t>
            </a:r>
            <a:r>
              <a:rPr lang="en-US" sz="2900" dirty="0" smtClean="0"/>
              <a:t>.”</a:t>
            </a:r>
            <a:endParaRPr lang="en-US" sz="2900" dirty="0"/>
          </a:p>
          <a:p>
            <a:pPr lvl="3"/>
            <a:r>
              <a:rPr lang="en-US" sz="2900" dirty="0"/>
              <a:t>"For the Roman Pontiff, by reason of his office as Vicar of Christ, and as pastor of the entire Church </a:t>
            </a:r>
            <a:r>
              <a:rPr lang="en-US" sz="2900" b="1" u="sng" dirty="0"/>
              <a:t>has full, supreme, and universal power over the whole Church</a:t>
            </a:r>
            <a:r>
              <a:rPr lang="en-US" sz="2900" dirty="0"/>
              <a:t>, a power which he can always exercise unhindered</a:t>
            </a:r>
            <a:r>
              <a:rPr lang="en-US" sz="2900" dirty="0" smtClean="0"/>
              <a:t>.” </a:t>
            </a:r>
            <a:endParaRPr lang="en-US" sz="2900" dirty="0"/>
          </a:p>
          <a:p>
            <a:pPr lvl="3"/>
            <a:r>
              <a:rPr lang="en-US" sz="2900" dirty="0"/>
              <a:t>"The </a:t>
            </a:r>
            <a:r>
              <a:rPr lang="en-US" sz="2900" i="1" dirty="0"/>
              <a:t>college or body of bishops</a:t>
            </a:r>
            <a:r>
              <a:rPr lang="en-US" sz="2900" dirty="0"/>
              <a:t> has no authority unless united with the Roman Pontiff, Peter's successor, as its head." </a:t>
            </a:r>
          </a:p>
          <a:p>
            <a:pPr lvl="2"/>
            <a:r>
              <a:rPr lang="en-US" sz="2900" dirty="0" smtClean="0"/>
              <a:t>"</a:t>
            </a:r>
            <a:r>
              <a:rPr lang="en-US" sz="2900" dirty="0"/>
              <a:t>The college of bishops exercises power over the universal Church in a solemn manner in an ecumenical council</a:t>
            </a:r>
            <a:r>
              <a:rPr lang="en-US" sz="2900" dirty="0" smtClean="0"/>
              <a:t>.”</a:t>
            </a:r>
            <a:endParaRPr lang="en-US" sz="2900" dirty="0"/>
          </a:p>
          <a:p>
            <a:endParaRPr lang="en-US" dirty="0"/>
          </a:p>
        </p:txBody>
      </p:sp>
    </p:spTree>
    <p:extLst>
      <p:ext uri="{BB962C8B-B14F-4D97-AF65-F5344CB8AC3E}">
        <p14:creationId xmlns:p14="http://schemas.microsoft.com/office/powerpoint/2010/main" val="202778922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lvl="1"/>
            <a:r>
              <a:rPr lang="en-US" sz="2900" dirty="0"/>
              <a:t>The Episcopal College and its head, the Pope </a:t>
            </a:r>
            <a:endParaRPr lang="en-US" dirty="0" smtClean="0"/>
          </a:p>
          <a:p>
            <a:pPr lvl="1"/>
            <a:r>
              <a:rPr lang="en-US" sz="2900" b="1" dirty="0" smtClean="0">
                <a:solidFill>
                  <a:srgbClr val="FFFF00"/>
                </a:solidFill>
              </a:rPr>
              <a:t>The Teaching Office </a:t>
            </a:r>
            <a:r>
              <a:rPr lang="en-US" sz="2900" b="1" dirty="0" smtClean="0">
                <a:solidFill>
                  <a:srgbClr val="FF0000"/>
                </a:solidFill>
              </a:rPr>
              <a:t>The</a:t>
            </a:r>
            <a:r>
              <a:rPr lang="en-US" sz="2900" b="1" dirty="0" smtClean="0">
                <a:solidFill>
                  <a:srgbClr val="FFFF00"/>
                </a:solidFill>
              </a:rPr>
              <a:t> </a:t>
            </a:r>
            <a:r>
              <a:rPr lang="en-US" sz="2900" b="1" dirty="0" smtClean="0">
                <a:solidFill>
                  <a:srgbClr val="FF0000"/>
                </a:solidFill>
              </a:rPr>
              <a:t>Magisterium</a:t>
            </a:r>
            <a:endParaRPr lang="en-US" sz="2900" b="1" dirty="0">
              <a:solidFill>
                <a:srgbClr val="FF0000"/>
              </a:solidFill>
            </a:endParaRPr>
          </a:p>
        </p:txBody>
      </p:sp>
    </p:spTree>
    <p:extLst>
      <p:ext uri="{BB962C8B-B14F-4D97-AF65-F5344CB8AC3E}">
        <p14:creationId xmlns:p14="http://schemas.microsoft.com/office/powerpoint/2010/main" val="279992568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lvl="1"/>
            <a:r>
              <a:rPr lang="en-US" sz="2900" dirty="0"/>
              <a:t>The Episcopal College and its head, the Pope </a:t>
            </a:r>
            <a:endParaRPr lang="en-US" dirty="0" smtClean="0"/>
          </a:p>
          <a:p>
            <a:pPr lvl="1"/>
            <a:r>
              <a:rPr lang="en-US" sz="2900" b="1" dirty="0" smtClean="0">
                <a:solidFill>
                  <a:srgbClr val="FFFF00"/>
                </a:solidFill>
              </a:rPr>
              <a:t>The Teaching </a:t>
            </a:r>
            <a:r>
              <a:rPr lang="en-US" sz="2900" b="1" dirty="0">
                <a:solidFill>
                  <a:srgbClr val="FFFF00"/>
                </a:solidFill>
              </a:rPr>
              <a:t>Office </a:t>
            </a:r>
            <a:r>
              <a:rPr lang="en-US" sz="2900" b="1" dirty="0">
                <a:solidFill>
                  <a:srgbClr val="FF0000"/>
                </a:solidFill>
              </a:rPr>
              <a:t>The</a:t>
            </a:r>
            <a:r>
              <a:rPr lang="en-US" sz="2900" b="1" dirty="0">
                <a:solidFill>
                  <a:srgbClr val="FFFF00"/>
                </a:solidFill>
              </a:rPr>
              <a:t> </a:t>
            </a:r>
            <a:r>
              <a:rPr lang="en-US" sz="2900" b="1" dirty="0" smtClean="0">
                <a:solidFill>
                  <a:srgbClr val="FF0000"/>
                </a:solidFill>
              </a:rPr>
              <a:t>Magisterium</a:t>
            </a:r>
          </a:p>
          <a:p>
            <a:pPr lvl="2"/>
            <a:r>
              <a:rPr lang="en-US" dirty="0" smtClean="0"/>
              <a:t>Bishops</a:t>
            </a:r>
            <a:r>
              <a:rPr lang="en-US" dirty="0"/>
              <a:t>, with priests as co-workers, have as their first task "to preach the Gospel of God to all men," in keeping with the Lord's command</a:t>
            </a:r>
            <a:r>
              <a:rPr lang="en-US" dirty="0" smtClean="0"/>
              <a:t>. </a:t>
            </a:r>
          </a:p>
        </p:txBody>
      </p:sp>
    </p:spTree>
    <p:extLst>
      <p:ext uri="{BB962C8B-B14F-4D97-AF65-F5344CB8AC3E}">
        <p14:creationId xmlns:p14="http://schemas.microsoft.com/office/powerpoint/2010/main" val="215683472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lvl="1"/>
            <a:r>
              <a:rPr lang="en-US" sz="2900" dirty="0"/>
              <a:t>The Episcopal College and its head, the Pope </a:t>
            </a:r>
            <a:endParaRPr lang="en-US" dirty="0" smtClean="0"/>
          </a:p>
          <a:p>
            <a:pPr lvl="1"/>
            <a:r>
              <a:rPr lang="en-US" sz="2900" b="1" dirty="0" smtClean="0">
                <a:solidFill>
                  <a:srgbClr val="FFFF00"/>
                </a:solidFill>
              </a:rPr>
              <a:t>The Teaching </a:t>
            </a:r>
            <a:r>
              <a:rPr lang="en-US" sz="2900" b="1" dirty="0">
                <a:solidFill>
                  <a:srgbClr val="FFFF00"/>
                </a:solidFill>
              </a:rPr>
              <a:t>Office </a:t>
            </a:r>
            <a:r>
              <a:rPr lang="en-US" sz="2900" b="1" dirty="0">
                <a:solidFill>
                  <a:srgbClr val="FF0000"/>
                </a:solidFill>
              </a:rPr>
              <a:t>The</a:t>
            </a:r>
            <a:r>
              <a:rPr lang="en-US" sz="2900" b="1" dirty="0">
                <a:solidFill>
                  <a:srgbClr val="FFFF00"/>
                </a:solidFill>
              </a:rPr>
              <a:t> </a:t>
            </a:r>
            <a:r>
              <a:rPr lang="en-US" sz="2900" b="1" dirty="0" smtClean="0">
                <a:solidFill>
                  <a:srgbClr val="FF0000"/>
                </a:solidFill>
              </a:rPr>
              <a:t>Magisterium</a:t>
            </a:r>
            <a:endParaRPr lang="en-US" sz="2900" b="1" dirty="0" smtClean="0">
              <a:solidFill>
                <a:srgbClr val="FFFF00"/>
              </a:solidFill>
            </a:endParaRPr>
          </a:p>
          <a:p>
            <a:pPr lvl="2"/>
            <a:r>
              <a:rPr lang="en-US" dirty="0"/>
              <a:t>Bishops, with priests as co-workers, have as their first task "to preach the Gospel of God to all men," in keeping with the Lord's command</a:t>
            </a:r>
            <a:r>
              <a:rPr lang="en-US" dirty="0" smtClean="0"/>
              <a:t>. </a:t>
            </a:r>
          </a:p>
          <a:p>
            <a:pPr lvl="2"/>
            <a:r>
              <a:rPr lang="en-US" dirty="0" smtClean="0"/>
              <a:t>The duty </a:t>
            </a:r>
            <a:r>
              <a:rPr lang="en-US" dirty="0"/>
              <a:t>of the Magisterium is aimed at seeing to it that the People of God abides in the truth that liberates. </a:t>
            </a:r>
          </a:p>
        </p:txBody>
      </p:sp>
    </p:spTree>
    <p:extLst>
      <p:ext uri="{BB962C8B-B14F-4D97-AF65-F5344CB8AC3E}">
        <p14:creationId xmlns:p14="http://schemas.microsoft.com/office/powerpoint/2010/main" val="278574226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lvl="1"/>
            <a:r>
              <a:rPr lang="en-US" sz="2900" dirty="0"/>
              <a:t>The Episcopal College and its head, the Pope </a:t>
            </a:r>
            <a:endParaRPr lang="en-US" dirty="0" smtClean="0"/>
          </a:p>
          <a:p>
            <a:pPr lvl="1"/>
            <a:r>
              <a:rPr lang="en-US" sz="2900" b="1" dirty="0" smtClean="0">
                <a:solidFill>
                  <a:srgbClr val="FFFF00"/>
                </a:solidFill>
              </a:rPr>
              <a:t>The Teaching </a:t>
            </a:r>
            <a:r>
              <a:rPr lang="en-US" sz="2900" b="1" dirty="0">
                <a:solidFill>
                  <a:srgbClr val="FFFF00"/>
                </a:solidFill>
              </a:rPr>
              <a:t>Office </a:t>
            </a:r>
            <a:r>
              <a:rPr lang="en-US" sz="2900" b="1" dirty="0">
                <a:solidFill>
                  <a:srgbClr val="FF0000"/>
                </a:solidFill>
              </a:rPr>
              <a:t>The</a:t>
            </a:r>
            <a:r>
              <a:rPr lang="en-US" sz="2900" b="1" dirty="0">
                <a:solidFill>
                  <a:srgbClr val="FFFF00"/>
                </a:solidFill>
              </a:rPr>
              <a:t> </a:t>
            </a:r>
            <a:r>
              <a:rPr lang="en-US" sz="2900" b="1" dirty="0" smtClean="0">
                <a:solidFill>
                  <a:srgbClr val="FF0000"/>
                </a:solidFill>
              </a:rPr>
              <a:t>Magisterium</a:t>
            </a:r>
            <a:endParaRPr lang="en-US" sz="2900" b="1" dirty="0" smtClean="0">
              <a:solidFill>
                <a:srgbClr val="FFFF00"/>
              </a:solidFill>
            </a:endParaRPr>
          </a:p>
          <a:p>
            <a:pPr lvl="2"/>
            <a:r>
              <a:rPr lang="en-US" dirty="0"/>
              <a:t>Bishops, with priests as co-workers, have as their first task "to preach the Gospel of God to all men," in keeping with the Lord's command</a:t>
            </a:r>
            <a:r>
              <a:rPr lang="en-US" dirty="0" smtClean="0"/>
              <a:t>. </a:t>
            </a:r>
          </a:p>
          <a:p>
            <a:pPr lvl="2"/>
            <a:r>
              <a:rPr lang="en-US" dirty="0" smtClean="0"/>
              <a:t>The duty </a:t>
            </a:r>
            <a:r>
              <a:rPr lang="en-US" dirty="0"/>
              <a:t>of the Magisterium is aimed at seeing to it that the People of God abides in the truth that liberates. To fulfill this service, Christ endowed the Church's shepherds with the </a:t>
            </a:r>
            <a:r>
              <a:rPr lang="en-US" dirty="0" err="1"/>
              <a:t>charism</a:t>
            </a:r>
            <a:r>
              <a:rPr lang="en-US" dirty="0"/>
              <a:t> of </a:t>
            </a:r>
            <a:r>
              <a:rPr lang="en-US" dirty="0">
                <a:solidFill>
                  <a:srgbClr val="FF0000"/>
                </a:solidFill>
              </a:rPr>
              <a:t>infallibility in matters of faith and morals</a:t>
            </a:r>
            <a:r>
              <a:rPr lang="en-US" dirty="0"/>
              <a:t>. </a:t>
            </a:r>
          </a:p>
        </p:txBody>
      </p:sp>
    </p:spTree>
    <p:extLst>
      <p:ext uri="{BB962C8B-B14F-4D97-AF65-F5344CB8AC3E}">
        <p14:creationId xmlns:p14="http://schemas.microsoft.com/office/powerpoint/2010/main" val="90223252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lvl="1"/>
            <a:r>
              <a:rPr lang="en-US" sz="2900" dirty="0"/>
              <a:t>The Episcopal College and its head, the Pope </a:t>
            </a:r>
            <a:endParaRPr lang="en-US" dirty="0" smtClean="0"/>
          </a:p>
          <a:p>
            <a:pPr lvl="1"/>
            <a:r>
              <a:rPr lang="en-US" sz="2900" b="1" dirty="0" smtClean="0">
                <a:solidFill>
                  <a:srgbClr val="FFFF00"/>
                </a:solidFill>
              </a:rPr>
              <a:t>The Teaching </a:t>
            </a:r>
            <a:r>
              <a:rPr lang="en-US" sz="2900" b="1" dirty="0">
                <a:solidFill>
                  <a:srgbClr val="FFFF00"/>
                </a:solidFill>
              </a:rPr>
              <a:t>Office </a:t>
            </a:r>
            <a:r>
              <a:rPr lang="en-US" sz="2900" b="1" dirty="0">
                <a:solidFill>
                  <a:srgbClr val="FF0000"/>
                </a:solidFill>
              </a:rPr>
              <a:t>The</a:t>
            </a:r>
            <a:r>
              <a:rPr lang="en-US" sz="2900" b="1" dirty="0">
                <a:solidFill>
                  <a:srgbClr val="FFFF00"/>
                </a:solidFill>
              </a:rPr>
              <a:t> </a:t>
            </a:r>
            <a:r>
              <a:rPr lang="en-US" sz="2900" b="1" dirty="0" smtClean="0">
                <a:solidFill>
                  <a:srgbClr val="FF0000"/>
                </a:solidFill>
              </a:rPr>
              <a:t>Magisterium</a:t>
            </a:r>
            <a:endParaRPr lang="en-US" sz="2900" b="1" dirty="0" smtClean="0">
              <a:solidFill>
                <a:srgbClr val="FFFF00"/>
              </a:solidFill>
            </a:endParaRPr>
          </a:p>
          <a:p>
            <a:pPr lvl="2"/>
            <a:r>
              <a:rPr lang="en-US" dirty="0" smtClean="0"/>
              <a:t>"</a:t>
            </a:r>
            <a:r>
              <a:rPr lang="en-US" dirty="0"/>
              <a:t>The task of giving an authentic interpretation of the Word of God, whether in its written form or in the form of Tradition, has been entrusted to the living teaching office of the Church alone. </a:t>
            </a:r>
            <a:endParaRPr lang="en-US" dirty="0" smtClean="0"/>
          </a:p>
          <a:p>
            <a:pPr lvl="2"/>
            <a:r>
              <a:rPr lang="en-US" dirty="0" smtClean="0"/>
              <a:t>Its </a:t>
            </a:r>
            <a:r>
              <a:rPr lang="en-US" dirty="0"/>
              <a:t>authority in this matter is exercised in the name of Jesus Christ</a:t>
            </a:r>
            <a:r>
              <a:rPr lang="en-US" dirty="0" smtClean="0"/>
              <a:t>.” </a:t>
            </a:r>
          </a:p>
          <a:p>
            <a:pPr lvl="2"/>
            <a:r>
              <a:rPr lang="en-US" dirty="0" smtClean="0"/>
              <a:t>This </a:t>
            </a:r>
            <a:r>
              <a:rPr lang="en-US" dirty="0"/>
              <a:t>means that the task of interpretation has been entrusted to the bishops in communion with the successor of Peter, the Bishop of </a:t>
            </a:r>
            <a:r>
              <a:rPr lang="en-US" dirty="0" smtClean="0"/>
              <a:t>Rome.</a:t>
            </a:r>
            <a:endParaRPr lang="en-US" sz="3600" dirty="0"/>
          </a:p>
        </p:txBody>
      </p:sp>
    </p:spTree>
    <p:extLst>
      <p:ext uri="{BB962C8B-B14F-4D97-AF65-F5344CB8AC3E}">
        <p14:creationId xmlns:p14="http://schemas.microsoft.com/office/powerpoint/2010/main" val="727320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lvl="1"/>
            <a:r>
              <a:rPr lang="en-US" sz="2900" dirty="0"/>
              <a:t>The Episcopal College and its head, the Pope </a:t>
            </a:r>
            <a:endParaRPr lang="en-US" dirty="0" smtClean="0"/>
          </a:p>
          <a:p>
            <a:pPr lvl="1"/>
            <a:r>
              <a:rPr lang="en-US" sz="2900" b="1" dirty="0" smtClean="0">
                <a:solidFill>
                  <a:srgbClr val="FFFF00"/>
                </a:solidFill>
              </a:rPr>
              <a:t>The Teaching </a:t>
            </a:r>
            <a:r>
              <a:rPr lang="en-US" sz="2900" b="1" dirty="0">
                <a:solidFill>
                  <a:srgbClr val="FFFF00"/>
                </a:solidFill>
              </a:rPr>
              <a:t>Office </a:t>
            </a:r>
            <a:r>
              <a:rPr lang="en-US" sz="2900" b="1" dirty="0">
                <a:solidFill>
                  <a:srgbClr val="FF0000"/>
                </a:solidFill>
              </a:rPr>
              <a:t>The</a:t>
            </a:r>
            <a:r>
              <a:rPr lang="en-US" sz="2900" b="1" dirty="0">
                <a:solidFill>
                  <a:srgbClr val="FFFF00"/>
                </a:solidFill>
              </a:rPr>
              <a:t> </a:t>
            </a:r>
            <a:r>
              <a:rPr lang="en-US" sz="2900" b="1" dirty="0" smtClean="0">
                <a:solidFill>
                  <a:srgbClr val="FF0000"/>
                </a:solidFill>
              </a:rPr>
              <a:t>Magisterium</a:t>
            </a:r>
          </a:p>
          <a:p>
            <a:pPr marL="457200" lvl="1" indent="0" algn="ctr">
              <a:buNone/>
            </a:pPr>
            <a:r>
              <a:rPr lang="en-US" sz="3200" dirty="0" smtClean="0"/>
              <a:t>Luke 10:16</a:t>
            </a:r>
          </a:p>
          <a:p>
            <a:pPr marL="457200" lvl="1" indent="0" algn="ctr">
              <a:buNone/>
            </a:pPr>
            <a:r>
              <a:rPr lang="en-US" sz="3200" dirty="0" smtClean="0"/>
              <a:t>“He </a:t>
            </a:r>
            <a:r>
              <a:rPr lang="en-US" sz="3200" dirty="0"/>
              <a:t>who hears you hears me, and he who rejects you rejects me, and he who rejects me rejects him who sent me.”</a:t>
            </a:r>
            <a:endParaRPr lang="en-US" sz="2900" b="1" dirty="0" smtClean="0">
              <a:solidFill>
                <a:srgbClr val="FFFF00"/>
              </a:solidFill>
            </a:endParaRPr>
          </a:p>
        </p:txBody>
      </p:sp>
    </p:spTree>
    <p:extLst>
      <p:ext uri="{BB962C8B-B14F-4D97-AF65-F5344CB8AC3E}">
        <p14:creationId xmlns:p14="http://schemas.microsoft.com/office/powerpoint/2010/main" val="1296564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lvl="1"/>
            <a:r>
              <a:rPr lang="en-US" sz="2900" dirty="0"/>
              <a:t>The Episcopal College and its head, the Pope </a:t>
            </a:r>
            <a:endParaRPr lang="en-US" dirty="0" smtClean="0"/>
          </a:p>
          <a:p>
            <a:pPr lvl="1"/>
            <a:r>
              <a:rPr lang="en-US" sz="2900" b="1" dirty="0" smtClean="0">
                <a:solidFill>
                  <a:srgbClr val="FFFF00"/>
                </a:solidFill>
              </a:rPr>
              <a:t>The Teaching Office </a:t>
            </a:r>
            <a:r>
              <a:rPr lang="en-US" sz="2900" b="1" dirty="0" smtClean="0">
                <a:solidFill>
                  <a:srgbClr val="FF0000"/>
                </a:solidFill>
              </a:rPr>
              <a:t>The</a:t>
            </a:r>
            <a:r>
              <a:rPr lang="en-US" sz="2900" b="1" dirty="0" smtClean="0">
                <a:solidFill>
                  <a:srgbClr val="FFFF00"/>
                </a:solidFill>
              </a:rPr>
              <a:t> </a:t>
            </a:r>
            <a:r>
              <a:rPr lang="en-US" sz="2900" b="1" dirty="0" smtClean="0">
                <a:solidFill>
                  <a:srgbClr val="FF0000"/>
                </a:solidFill>
              </a:rPr>
              <a:t>Magisterium</a:t>
            </a:r>
          </a:p>
          <a:p>
            <a:pPr lvl="2"/>
            <a:r>
              <a:rPr lang="en-US" sz="2500" dirty="0" smtClean="0"/>
              <a:t>The </a:t>
            </a:r>
            <a:r>
              <a:rPr lang="en-US" sz="2500" dirty="0"/>
              <a:t>Church's Magisterium exercises the authority it holds from Christ </a:t>
            </a:r>
            <a:r>
              <a:rPr lang="en-US" sz="2500" dirty="0" smtClean="0"/>
              <a:t>when </a:t>
            </a:r>
            <a:r>
              <a:rPr lang="en-US" sz="2500" dirty="0"/>
              <a:t>it defines </a:t>
            </a:r>
            <a:r>
              <a:rPr lang="en-US" sz="2500" dirty="0" smtClean="0"/>
              <a:t>dogmas</a:t>
            </a:r>
          </a:p>
          <a:p>
            <a:pPr lvl="2"/>
            <a:r>
              <a:rPr lang="en-US" sz="2500" dirty="0" smtClean="0"/>
              <a:t> </a:t>
            </a:r>
            <a:r>
              <a:rPr lang="en-US" sz="2500" b="1" u="sng" dirty="0" smtClean="0">
                <a:solidFill>
                  <a:srgbClr val="FF0000"/>
                </a:solidFill>
              </a:rPr>
              <a:t>Dogma </a:t>
            </a:r>
            <a:r>
              <a:rPr lang="en-US" sz="2500" b="1" u="sng" dirty="0">
                <a:solidFill>
                  <a:srgbClr val="FF0000"/>
                </a:solidFill>
              </a:rPr>
              <a:t>of the faith</a:t>
            </a:r>
            <a:r>
              <a:rPr lang="en-US" sz="2500" dirty="0"/>
              <a:t> </a:t>
            </a:r>
            <a:r>
              <a:rPr lang="en-US" sz="2500" dirty="0" smtClean="0"/>
              <a:t>a Truth which must be believed and adhered to by the faithful </a:t>
            </a:r>
          </a:p>
        </p:txBody>
      </p:sp>
    </p:spTree>
    <p:extLst>
      <p:ext uri="{BB962C8B-B14F-4D97-AF65-F5344CB8AC3E}">
        <p14:creationId xmlns:p14="http://schemas.microsoft.com/office/powerpoint/2010/main" val="3615751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lvl="1"/>
            <a:r>
              <a:rPr lang="en-US" sz="2900" dirty="0"/>
              <a:t>The Episcopal College and its head, the Pope </a:t>
            </a:r>
            <a:endParaRPr lang="en-US" dirty="0" smtClean="0"/>
          </a:p>
          <a:p>
            <a:pPr lvl="1"/>
            <a:r>
              <a:rPr lang="en-US" sz="2900" b="1" dirty="0" smtClean="0">
                <a:solidFill>
                  <a:srgbClr val="FFFF00"/>
                </a:solidFill>
              </a:rPr>
              <a:t>The Teaching Office </a:t>
            </a:r>
            <a:r>
              <a:rPr lang="en-US" sz="2900" b="1" dirty="0" smtClean="0">
                <a:solidFill>
                  <a:srgbClr val="FF0000"/>
                </a:solidFill>
              </a:rPr>
              <a:t>The</a:t>
            </a:r>
            <a:r>
              <a:rPr lang="en-US" sz="2900" b="1" dirty="0" smtClean="0">
                <a:solidFill>
                  <a:srgbClr val="FFFF00"/>
                </a:solidFill>
              </a:rPr>
              <a:t> </a:t>
            </a:r>
            <a:r>
              <a:rPr lang="en-US" sz="2900" b="1" dirty="0" smtClean="0">
                <a:solidFill>
                  <a:srgbClr val="FF0000"/>
                </a:solidFill>
              </a:rPr>
              <a:t>Magisterium</a:t>
            </a:r>
          </a:p>
          <a:p>
            <a:pPr lvl="2"/>
            <a:r>
              <a:rPr lang="en-US" sz="2500" dirty="0" smtClean="0"/>
              <a:t>The </a:t>
            </a:r>
            <a:r>
              <a:rPr lang="en-US" sz="2500" dirty="0"/>
              <a:t>Church's Magisterium exercises the authority it holds from Christ </a:t>
            </a:r>
            <a:r>
              <a:rPr lang="en-US" sz="2500" dirty="0" smtClean="0"/>
              <a:t>when </a:t>
            </a:r>
            <a:r>
              <a:rPr lang="en-US" sz="2500" dirty="0"/>
              <a:t>it defines </a:t>
            </a:r>
            <a:r>
              <a:rPr lang="en-US" sz="2500" dirty="0" smtClean="0"/>
              <a:t>dogmas</a:t>
            </a:r>
          </a:p>
          <a:p>
            <a:pPr lvl="2"/>
            <a:r>
              <a:rPr lang="en-US" sz="2500" dirty="0" smtClean="0"/>
              <a:t> </a:t>
            </a:r>
            <a:r>
              <a:rPr lang="en-US" sz="2500" b="1" u="sng" dirty="0" smtClean="0">
                <a:solidFill>
                  <a:srgbClr val="FF0000"/>
                </a:solidFill>
              </a:rPr>
              <a:t>Dogma </a:t>
            </a:r>
            <a:r>
              <a:rPr lang="en-US" sz="2500" b="1" u="sng" dirty="0">
                <a:solidFill>
                  <a:srgbClr val="FF0000"/>
                </a:solidFill>
              </a:rPr>
              <a:t>of the faith</a:t>
            </a:r>
            <a:r>
              <a:rPr lang="en-US" sz="2500" dirty="0"/>
              <a:t> </a:t>
            </a:r>
            <a:r>
              <a:rPr lang="en-US" sz="2500" dirty="0" smtClean="0"/>
              <a:t>a </a:t>
            </a:r>
            <a:r>
              <a:rPr lang="en-US" sz="2500" dirty="0" smtClean="0">
                <a:solidFill>
                  <a:srgbClr val="FFFF00"/>
                </a:solidFill>
              </a:rPr>
              <a:t>Truth</a:t>
            </a:r>
            <a:endParaRPr lang="en-US" sz="2500" dirty="0" smtClean="0"/>
          </a:p>
        </p:txBody>
      </p:sp>
    </p:spTree>
    <p:extLst>
      <p:ext uri="{BB962C8B-B14F-4D97-AF65-F5344CB8AC3E}">
        <p14:creationId xmlns:p14="http://schemas.microsoft.com/office/powerpoint/2010/main" val="36374535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II. </a:t>
            </a:r>
            <a:r>
              <a:rPr lang="en-US" b="1" u="sng" dirty="0" smtClean="0">
                <a:solidFill>
                  <a:srgbClr val="FF0000"/>
                </a:solidFill>
              </a:rPr>
              <a:t>The Four Marks of the Church</a:t>
            </a:r>
            <a:endParaRPr lang="en-US" dirty="0">
              <a:solidFill>
                <a:srgbClr val="FF0000"/>
              </a:solidFill>
            </a:endParaRPr>
          </a:p>
        </p:txBody>
      </p:sp>
      <p:sp>
        <p:nvSpPr>
          <p:cNvPr id="3" name="Content Placeholder 2"/>
          <p:cNvSpPr>
            <a:spLocks noGrp="1"/>
          </p:cNvSpPr>
          <p:nvPr>
            <p:ph idx="1"/>
          </p:nvPr>
        </p:nvSpPr>
        <p:spPr>
          <a:xfrm>
            <a:off x="200525" y="1323474"/>
            <a:ext cx="8716211" cy="5160210"/>
          </a:xfrm>
        </p:spPr>
        <p:txBody>
          <a:bodyPr>
            <a:normAutofit/>
          </a:bodyPr>
          <a:lstStyle/>
          <a:p>
            <a:r>
              <a:rPr lang="en-US" b="1" dirty="0"/>
              <a:t>The </a:t>
            </a:r>
            <a:r>
              <a:rPr lang="en-US" b="1" dirty="0" smtClean="0"/>
              <a:t>Church is </a:t>
            </a:r>
          </a:p>
          <a:p>
            <a:pPr marL="0" indent="0" algn="ctr">
              <a:buNone/>
            </a:pPr>
            <a:r>
              <a:rPr lang="en-US" sz="4800" b="1" dirty="0" smtClean="0">
                <a:solidFill>
                  <a:srgbClr val="FF0000"/>
                </a:solidFill>
              </a:rPr>
              <a:t>ONE</a:t>
            </a:r>
            <a:r>
              <a:rPr lang="en-US" sz="4800" b="1" dirty="0">
                <a:solidFill>
                  <a:srgbClr val="FF0000"/>
                </a:solidFill>
              </a:rPr>
              <a:t>,</a:t>
            </a:r>
            <a:r>
              <a:rPr lang="en-US" sz="3200" b="1" dirty="0">
                <a:solidFill>
                  <a:srgbClr val="FF0000"/>
                </a:solidFill>
              </a:rPr>
              <a:t> </a:t>
            </a:r>
            <a:endParaRPr lang="en-US" b="1" dirty="0">
              <a:solidFill>
                <a:srgbClr val="FF0000"/>
              </a:solidFill>
            </a:endParaRPr>
          </a:p>
          <a:p>
            <a:pPr marL="0" indent="0" algn="ctr">
              <a:buNone/>
            </a:pPr>
            <a:r>
              <a:rPr lang="en-US" sz="3200" dirty="0" smtClean="0"/>
              <a:t>There </a:t>
            </a:r>
            <a:r>
              <a:rPr lang="en-US" sz="3200" dirty="0"/>
              <a:t>is only one Christian Church, united in faith, in worship and in in succession from the Apostles themselves. For the Church is the Body of Christ Himself, and so is whole and one as Christ’s Body is whole and one. </a:t>
            </a:r>
            <a:r>
              <a:rPr lang="en-US" sz="3200" b="1" dirty="0" smtClean="0">
                <a:solidFill>
                  <a:srgbClr val="FF0000"/>
                </a:solidFill>
              </a:rPr>
              <a:t> </a:t>
            </a:r>
          </a:p>
        </p:txBody>
      </p:sp>
    </p:spTree>
    <p:extLst>
      <p:ext uri="{BB962C8B-B14F-4D97-AF65-F5344CB8AC3E}">
        <p14:creationId xmlns:p14="http://schemas.microsoft.com/office/powerpoint/2010/main" val="1356714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lvl="1"/>
            <a:r>
              <a:rPr lang="en-US" sz="2900" dirty="0"/>
              <a:t>The Episcopal College and its head, the Pope </a:t>
            </a:r>
            <a:endParaRPr lang="en-US" dirty="0" smtClean="0"/>
          </a:p>
          <a:p>
            <a:pPr lvl="1"/>
            <a:r>
              <a:rPr lang="en-US" sz="2900" b="1" dirty="0" smtClean="0">
                <a:solidFill>
                  <a:srgbClr val="FFFF00"/>
                </a:solidFill>
              </a:rPr>
              <a:t>The Teaching Office </a:t>
            </a:r>
            <a:r>
              <a:rPr lang="en-US" sz="2900" b="1" dirty="0" smtClean="0">
                <a:solidFill>
                  <a:srgbClr val="FF0000"/>
                </a:solidFill>
              </a:rPr>
              <a:t>The</a:t>
            </a:r>
            <a:r>
              <a:rPr lang="en-US" sz="2900" b="1" dirty="0" smtClean="0">
                <a:solidFill>
                  <a:srgbClr val="FFFF00"/>
                </a:solidFill>
              </a:rPr>
              <a:t> </a:t>
            </a:r>
            <a:r>
              <a:rPr lang="en-US" sz="2900" b="1" dirty="0" smtClean="0">
                <a:solidFill>
                  <a:srgbClr val="FF0000"/>
                </a:solidFill>
              </a:rPr>
              <a:t>Magisterium</a:t>
            </a:r>
          </a:p>
          <a:p>
            <a:pPr lvl="2"/>
            <a:r>
              <a:rPr lang="en-US" sz="2500" dirty="0" smtClean="0"/>
              <a:t>The </a:t>
            </a:r>
            <a:r>
              <a:rPr lang="en-US" sz="2500" dirty="0"/>
              <a:t>Church's Magisterium exercises the authority it holds from Christ </a:t>
            </a:r>
            <a:r>
              <a:rPr lang="en-US" sz="2500" dirty="0" smtClean="0"/>
              <a:t>when </a:t>
            </a:r>
            <a:r>
              <a:rPr lang="en-US" sz="2500" dirty="0"/>
              <a:t>it defines </a:t>
            </a:r>
            <a:r>
              <a:rPr lang="en-US" sz="2500" dirty="0" smtClean="0"/>
              <a:t>dogmas</a:t>
            </a:r>
          </a:p>
          <a:p>
            <a:pPr lvl="2"/>
            <a:r>
              <a:rPr lang="en-US" sz="2500" dirty="0" smtClean="0"/>
              <a:t> </a:t>
            </a:r>
            <a:r>
              <a:rPr lang="en-US" sz="2500" b="1" u="sng" dirty="0" smtClean="0">
                <a:solidFill>
                  <a:srgbClr val="FF0000"/>
                </a:solidFill>
              </a:rPr>
              <a:t>Dogma </a:t>
            </a:r>
            <a:r>
              <a:rPr lang="en-US" sz="2500" b="1" u="sng" dirty="0">
                <a:solidFill>
                  <a:srgbClr val="FF0000"/>
                </a:solidFill>
              </a:rPr>
              <a:t>of the faith</a:t>
            </a:r>
            <a:r>
              <a:rPr lang="en-US" sz="2500" dirty="0"/>
              <a:t> </a:t>
            </a:r>
            <a:r>
              <a:rPr lang="en-US" sz="2500" dirty="0" smtClean="0"/>
              <a:t>a </a:t>
            </a:r>
            <a:r>
              <a:rPr lang="en-US" sz="2500" dirty="0" smtClean="0">
                <a:solidFill>
                  <a:srgbClr val="FFFFFF"/>
                </a:solidFill>
              </a:rPr>
              <a:t>Truth</a:t>
            </a:r>
            <a:r>
              <a:rPr lang="en-US" sz="2500" dirty="0" smtClean="0"/>
              <a:t> which </a:t>
            </a:r>
            <a:r>
              <a:rPr lang="en-US" sz="2500" dirty="0" smtClean="0">
                <a:solidFill>
                  <a:srgbClr val="FFFF00"/>
                </a:solidFill>
              </a:rPr>
              <a:t>must be believed </a:t>
            </a:r>
            <a:endParaRPr lang="en-US" sz="2500" dirty="0" smtClean="0"/>
          </a:p>
        </p:txBody>
      </p:sp>
    </p:spTree>
    <p:extLst>
      <p:ext uri="{BB962C8B-B14F-4D97-AF65-F5344CB8AC3E}">
        <p14:creationId xmlns:p14="http://schemas.microsoft.com/office/powerpoint/2010/main" val="58952191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lvl="1"/>
            <a:r>
              <a:rPr lang="en-US" sz="2900" dirty="0"/>
              <a:t>The Episcopal College and its head, the Pope </a:t>
            </a:r>
            <a:endParaRPr lang="en-US" dirty="0" smtClean="0"/>
          </a:p>
          <a:p>
            <a:pPr lvl="1"/>
            <a:r>
              <a:rPr lang="en-US" sz="2900" b="1" dirty="0" smtClean="0">
                <a:solidFill>
                  <a:srgbClr val="FFFF00"/>
                </a:solidFill>
              </a:rPr>
              <a:t>The Teaching Office </a:t>
            </a:r>
            <a:r>
              <a:rPr lang="en-US" sz="2900" b="1" dirty="0" smtClean="0">
                <a:solidFill>
                  <a:srgbClr val="FF0000"/>
                </a:solidFill>
              </a:rPr>
              <a:t>The</a:t>
            </a:r>
            <a:r>
              <a:rPr lang="en-US" sz="2900" b="1" dirty="0" smtClean="0">
                <a:solidFill>
                  <a:srgbClr val="FFFF00"/>
                </a:solidFill>
              </a:rPr>
              <a:t> </a:t>
            </a:r>
            <a:r>
              <a:rPr lang="en-US" sz="2900" b="1" dirty="0" smtClean="0">
                <a:solidFill>
                  <a:srgbClr val="FF0000"/>
                </a:solidFill>
              </a:rPr>
              <a:t>Magisterium</a:t>
            </a:r>
          </a:p>
          <a:p>
            <a:pPr lvl="2"/>
            <a:r>
              <a:rPr lang="en-US" sz="2500" dirty="0" smtClean="0"/>
              <a:t>The </a:t>
            </a:r>
            <a:r>
              <a:rPr lang="en-US" sz="2500" dirty="0"/>
              <a:t>Church's Magisterium exercises the authority it holds from Christ </a:t>
            </a:r>
            <a:r>
              <a:rPr lang="en-US" sz="2500" dirty="0" smtClean="0"/>
              <a:t>when </a:t>
            </a:r>
            <a:r>
              <a:rPr lang="en-US" sz="2500" dirty="0"/>
              <a:t>it defines </a:t>
            </a:r>
            <a:r>
              <a:rPr lang="en-US" sz="2500" dirty="0" smtClean="0"/>
              <a:t>dogmas</a:t>
            </a:r>
          </a:p>
          <a:p>
            <a:pPr lvl="2"/>
            <a:r>
              <a:rPr lang="en-US" sz="2500" dirty="0" smtClean="0"/>
              <a:t> </a:t>
            </a:r>
            <a:r>
              <a:rPr lang="en-US" sz="2500" b="1" u="sng" dirty="0" smtClean="0">
                <a:solidFill>
                  <a:srgbClr val="FF0000"/>
                </a:solidFill>
              </a:rPr>
              <a:t>Dogma </a:t>
            </a:r>
            <a:r>
              <a:rPr lang="en-US" sz="2500" b="1" u="sng" dirty="0">
                <a:solidFill>
                  <a:srgbClr val="FF0000"/>
                </a:solidFill>
              </a:rPr>
              <a:t>of the faith</a:t>
            </a:r>
            <a:r>
              <a:rPr lang="en-US" sz="2500" dirty="0"/>
              <a:t> </a:t>
            </a:r>
            <a:r>
              <a:rPr lang="en-US" sz="2500" dirty="0" smtClean="0"/>
              <a:t>a </a:t>
            </a:r>
            <a:r>
              <a:rPr lang="en-US" sz="2500" dirty="0" smtClean="0">
                <a:solidFill>
                  <a:srgbClr val="FFFFFF"/>
                </a:solidFill>
              </a:rPr>
              <a:t>Truth</a:t>
            </a:r>
            <a:r>
              <a:rPr lang="en-US" sz="2500" dirty="0" smtClean="0"/>
              <a:t> which </a:t>
            </a:r>
            <a:r>
              <a:rPr lang="en-US" sz="2500" dirty="0" smtClean="0">
                <a:solidFill>
                  <a:srgbClr val="FFFFFF"/>
                </a:solidFill>
              </a:rPr>
              <a:t>must be believed </a:t>
            </a:r>
            <a:r>
              <a:rPr lang="en-US" sz="2500" dirty="0" smtClean="0"/>
              <a:t>and </a:t>
            </a:r>
            <a:r>
              <a:rPr lang="en-US" sz="2500" dirty="0" smtClean="0">
                <a:solidFill>
                  <a:srgbClr val="FFFF00"/>
                </a:solidFill>
              </a:rPr>
              <a:t>adhered to </a:t>
            </a:r>
            <a:r>
              <a:rPr lang="en-US" sz="2500" dirty="0" smtClean="0"/>
              <a:t>by the faithful </a:t>
            </a:r>
          </a:p>
        </p:txBody>
      </p:sp>
    </p:spTree>
    <p:extLst>
      <p:ext uri="{BB962C8B-B14F-4D97-AF65-F5344CB8AC3E}">
        <p14:creationId xmlns:p14="http://schemas.microsoft.com/office/powerpoint/2010/main" val="257579595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lvl="1"/>
            <a:r>
              <a:rPr lang="en-US" sz="2900" dirty="0"/>
              <a:t>The Episcopal College and its head, the Pope </a:t>
            </a:r>
            <a:endParaRPr lang="en-US" dirty="0" smtClean="0"/>
          </a:p>
          <a:p>
            <a:pPr lvl="1"/>
            <a:r>
              <a:rPr lang="en-US" sz="2900" b="1" dirty="0" smtClean="0">
                <a:solidFill>
                  <a:srgbClr val="FFFF00"/>
                </a:solidFill>
              </a:rPr>
              <a:t>The Teaching Office </a:t>
            </a:r>
            <a:r>
              <a:rPr lang="en-US" sz="2900" b="1" dirty="0" smtClean="0">
                <a:solidFill>
                  <a:srgbClr val="FF0000"/>
                </a:solidFill>
              </a:rPr>
              <a:t>The</a:t>
            </a:r>
            <a:r>
              <a:rPr lang="en-US" sz="2900" b="1" dirty="0" smtClean="0">
                <a:solidFill>
                  <a:srgbClr val="FFFF00"/>
                </a:solidFill>
              </a:rPr>
              <a:t> </a:t>
            </a:r>
            <a:r>
              <a:rPr lang="en-US" sz="2900" b="1" dirty="0" smtClean="0">
                <a:solidFill>
                  <a:srgbClr val="FF0000"/>
                </a:solidFill>
              </a:rPr>
              <a:t>Magisterium</a:t>
            </a:r>
          </a:p>
          <a:p>
            <a:pPr lvl="2"/>
            <a:r>
              <a:rPr lang="en-US" sz="2500" dirty="0" smtClean="0"/>
              <a:t>The </a:t>
            </a:r>
            <a:r>
              <a:rPr lang="en-US" sz="2500" dirty="0"/>
              <a:t>Church's Magisterium exercises the authority it holds from Christ </a:t>
            </a:r>
            <a:r>
              <a:rPr lang="en-US" sz="2500" dirty="0" smtClean="0"/>
              <a:t>when </a:t>
            </a:r>
            <a:r>
              <a:rPr lang="en-US" sz="2500" dirty="0"/>
              <a:t>it defines </a:t>
            </a:r>
            <a:r>
              <a:rPr lang="en-US" sz="2500" dirty="0" smtClean="0"/>
              <a:t>dogmas</a:t>
            </a:r>
          </a:p>
          <a:p>
            <a:pPr lvl="2"/>
            <a:r>
              <a:rPr lang="en-US" sz="2500" dirty="0" smtClean="0"/>
              <a:t> </a:t>
            </a:r>
            <a:r>
              <a:rPr lang="en-US" sz="2500" b="1" u="sng" dirty="0" smtClean="0">
                <a:solidFill>
                  <a:srgbClr val="FF0000"/>
                </a:solidFill>
              </a:rPr>
              <a:t>Dogma </a:t>
            </a:r>
            <a:r>
              <a:rPr lang="en-US" sz="2500" b="1" u="sng" dirty="0">
                <a:solidFill>
                  <a:srgbClr val="FF0000"/>
                </a:solidFill>
              </a:rPr>
              <a:t>of the faith</a:t>
            </a:r>
            <a:r>
              <a:rPr lang="en-US" sz="2500" dirty="0"/>
              <a:t> </a:t>
            </a:r>
            <a:r>
              <a:rPr lang="en-US" sz="2500" dirty="0" smtClean="0"/>
              <a:t>a </a:t>
            </a:r>
            <a:r>
              <a:rPr lang="en-US" sz="2500" dirty="0" smtClean="0">
                <a:solidFill>
                  <a:srgbClr val="FFFF00"/>
                </a:solidFill>
              </a:rPr>
              <a:t>Truth</a:t>
            </a:r>
            <a:r>
              <a:rPr lang="en-US" sz="2500" dirty="0" smtClean="0"/>
              <a:t> which </a:t>
            </a:r>
            <a:r>
              <a:rPr lang="en-US" sz="2500" dirty="0" smtClean="0">
                <a:solidFill>
                  <a:srgbClr val="FFFF00"/>
                </a:solidFill>
              </a:rPr>
              <a:t>must be believed </a:t>
            </a:r>
            <a:r>
              <a:rPr lang="en-US" sz="2500" dirty="0" smtClean="0"/>
              <a:t>and </a:t>
            </a:r>
            <a:r>
              <a:rPr lang="en-US" sz="2500" dirty="0" smtClean="0">
                <a:solidFill>
                  <a:srgbClr val="FFFF00"/>
                </a:solidFill>
              </a:rPr>
              <a:t>adhered to </a:t>
            </a:r>
            <a:r>
              <a:rPr lang="en-US" sz="2500" dirty="0" smtClean="0"/>
              <a:t>by the faithful </a:t>
            </a:r>
          </a:p>
          <a:p>
            <a:pPr lvl="3"/>
            <a:r>
              <a:rPr lang="en-US" sz="2100" dirty="0" smtClean="0"/>
              <a:t>Truths which is of </a:t>
            </a:r>
            <a:r>
              <a:rPr lang="en-US" sz="2100" dirty="0"/>
              <a:t>divine Revelation </a:t>
            </a:r>
            <a:endParaRPr lang="en-US" sz="2100" dirty="0" smtClean="0"/>
          </a:p>
          <a:p>
            <a:pPr lvl="3"/>
            <a:r>
              <a:rPr lang="en-US" sz="2100" dirty="0" smtClean="0"/>
              <a:t>A mortal sin not to adhere to as a binding matter of faith and morals. </a:t>
            </a:r>
            <a:endParaRPr lang="en-US" sz="2100" b="1" dirty="0" smtClean="0">
              <a:solidFill>
                <a:srgbClr val="FFFF00"/>
              </a:solidFill>
            </a:endParaRPr>
          </a:p>
        </p:txBody>
      </p:sp>
    </p:spTree>
    <p:extLst>
      <p:ext uri="{BB962C8B-B14F-4D97-AF65-F5344CB8AC3E}">
        <p14:creationId xmlns:p14="http://schemas.microsoft.com/office/powerpoint/2010/main" val="1428546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lvl="1"/>
            <a:r>
              <a:rPr lang="en-US" sz="2900" dirty="0"/>
              <a:t>The Episcopal College and its head, the Pope </a:t>
            </a:r>
            <a:endParaRPr lang="en-US" dirty="0" smtClean="0"/>
          </a:p>
          <a:p>
            <a:pPr lvl="1"/>
            <a:r>
              <a:rPr lang="en-US" sz="2900" b="1" dirty="0" smtClean="0">
                <a:solidFill>
                  <a:srgbClr val="FFFF00"/>
                </a:solidFill>
              </a:rPr>
              <a:t>The Teaching Office </a:t>
            </a:r>
            <a:r>
              <a:rPr lang="en-US" sz="2900" b="1" dirty="0" smtClean="0">
                <a:solidFill>
                  <a:srgbClr val="FF0000"/>
                </a:solidFill>
              </a:rPr>
              <a:t>The</a:t>
            </a:r>
            <a:r>
              <a:rPr lang="en-US" sz="2900" b="1" dirty="0" smtClean="0">
                <a:solidFill>
                  <a:srgbClr val="FFFF00"/>
                </a:solidFill>
              </a:rPr>
              <a:t> </a:t>
            </a:r>
            <a:r>
              <a:rPr lang="en-US" sz="2900" b="1" dirty="0" smtClean="0">
                <a:solidFill>
                  <a:srgbClr val="FF0000"/>
                </a:solidFill>
              </a:rPr>
              <a:t>Magisterium</a:t>
            </a:r>
          </a:p>
          <a:p>
            <a:pPr lvl="2"/>
            <a:r>
              <a:rPr lang="en-US" sz="2500" dirty="0" smtClean="0"/>
              <a:t>The </a:t>
            </a:r>
            <a:r>
              <a:rPr lang="en-US" sz="2500" dirty="0"/>
              <a:t>Church's Magisterium exercises the authority it holds from Christ </a:t>
            </a:r>
            <a:r>
              <a:rPr lang="en-US" sz="2500" dirty="0" smtClean="0"/>
              <a:t>when </a:t>
            </a:r>
            <a:r>
              <a:rPr lang="en-US" sz="2500" dirty="0"/>
              <a:t>it defines </a:t>
            </a:r>
            <a:r>
              <a:rPr lang="en-US" sz="2500" dirty="0" smtClean="0"/>
              <a:t>dogmas</a:t>
            </a:r>
          </a:p>
          <a:p>
            <a:pPr lvl="2"/>
            <a:r>
              <a:rPr lang="en-US" sz="2500" dirty="0" smtClean="0"/>
              <a:t> </a:t>
            </a:r>
            <a:r>
              <a:rPr lang="en-US" sz="2500" b="1" u="sng" dirty="0" smtClean="0"/>
              <a:t>Dogma </a:t>
            </a:r>
            <a:r>
              <a:rPr lang="en-US" sz="2500" b="1" u="sng" dirty="0"/>
              <a:t>of the faith</a:t>
            </a:r>
            <a:r>
              <a:rPr lang="en-US" sz="2500" dirty="0"/>
              <a:t> </a:t>
            </a:r>
            <a:r>
              <a:rPr lang="en-US" sz="2500" dirty="0" smtClean="0"/>
              <a:t>a Truth which must be believed and adhered to by the faithful </a:t>
            </a:r>
          </a:p>
          <a:p>
            <a:pPr lvl="3"/>
            <a:r>
              <a:rPr lang="en-US" sz="2100" dirty="0" smtClean="0"/>
              <a:t>Truths which is of </a:t>
            </a:r>
            <a:r>
              <a:rPr lang="en-US" sz="2100" dirty="0"/>
              <a:t>divine Revelation </a:t>
            </a:r>
            <a:endParaRPr lang="en-US" sz="2100" dirty="0" smtClean="0"/>
          </a:p>
          <a:p>
            <a:pPr lvl="3"/>
            <a:r>
              <a:rPr lang="en-US" sz="2100" dirty="0" smtClean="0"/>
              <a:t>A mortal sin not to adhere to as a binding matter of faith and morals. </a:t>
            </a:r>
          </a:p>
          <a:p>
            <a:pPr marL="114300" indent="0" algn="ctr">
              <a:buNone/>
            </a:pPr>
            <a:r>
              <a:rPr lang="en-US" sz="3600" dirty="0" smtClean="0">
                <a:solidFill>
                  <a:srgbClr val="FFFF00"/>
                </a:solidFill>
              </a:rPr>
              <a:t>An example of a dogma of the faith is the Catholic </a:t>
            </a:r>
            <a:r>
              <a:rPr lang="en-US" sz="3600" dirty="0">
                <a:solidFill>
                  <a:srgbClr val="FFFF00"/>
                </a:solidFill>
              </a:rPr>
              <a:t>beliefs of the Eucharist </a:t>
            </a:r>
            <a:endParaRPr lang="en-US" sz="3300" b="1" dirty="0" smtClean="0">
              <a:solidFill>
                <a:srgbClr val="FFFF00"/>
              </a:solidFill>
            </a:endParaRPr>
          </a:p>
        </p:txBody>
      </p:sp>
    </p:spTree>
    <p:extLst>
      <p:ext uri="{BB962C8B-B14F-4D97-AF65-F5344CB8AC3E}">
        <p14:creationId xmlns:p14="http://schemas.microsoft.com/office/powerpoint/2010/main" val="246318685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marL="457200" lvl="1" indent="0" algn="ctr">
              <a:buNone/>
            </a:pPr>
            <a:r>
              <a:rPr lang="en-US" sz="3600" dirty="0" smtClean="0">
                <a:solidFill>
                  <a:srgbClr val="FFFFFF"/>
                </a:solidFill>
              </a:rPr>
              <a:t>An example of a dogma of the faith is the Catholic </a:t>
            </a:r>
            <a:r>
              <a:rPr lang="en-US" sz="3600" dirty="0">
                <a:solidFill>
                  <a:srgbClr val="FFFFFF"/>
                </a:solidFill>
              </a:rPr>
              <a:t>beliefs of the Eucharist </a:t>
            </a:r>
            <a:endParaRPr lang="en-US" sz="3600" dirty="0" smtClean="0">
              <a:solidFill>
                <a:srgbClr val="FFFFFF"/>
              </a:solidFill>
            </a:endParaRPr>
          </a:p>
          <a:p>
            <a:pPr marL="457200" lvl="1" indent="0" algn="ctr">
              <a:buNone/>
            </a:pPr>
            <a:r>
              <a:rPr lang="en-US" sz="3600" b="1" dirty="0" smtClean="0">
                <a:solidFill>
                  <a:srgbClr val="FFFF00"/>
                </a:solidFill>
              </a:rPr>
              <a:t>What do we believe?</a:t>
            </a:r>
          </a:p>
          <a:p>
            <a:pPr marL="457200" lvl="1" indent="0" algn="ctr">
              <a:buNone/>
            </a:pPr>
            <a:endParaRPr lang="en-US" sz="3600" b="1" dirty="0" smtClean="0">
              <a:solidFill>
                <a:srgbClr val="FFFF00"/>
              </a:solidFill>
            </a:endParaRPr>
          </a:p>
        </p:txBody>
      </p:sp>
    </p:spTree>
    <p:extLst>
      <p:ext uri="{BB962C8B-B14F-4D97-AF65-F5344CB8AC3E}">
        <p14:creationId xmlns:p14="http://schemas.microsoft.com/office/powerpoint/2010/main" val="6309579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a:bodyPr>
          <a:lstStyle/>
          <a:p>
            <a:pPr marL="457200" lvl="1" indent="0" algn="ctr">
              <a:buNone/>
            </a:pPr>
            <a:r>
              <a:rPr lang="en-US" sz="3600" dirty="0" smtClean="0">
                <a:solidFill>
                  <a:srgbClr val="FFFFFF"/>
                </a:solidFill>
              </a:rPr>
              <a:t>An example of a dogma of the faith is the Catholic </a:t>
            </a:r>
            <a:r>
              <a:rPr lang="en-US" sz="3600" dirty="0">
                <a:solidFill>
                  <a:srgbClr val="FFFFFF"/>
                </a:solidFill>
              </a:rPr>
              <a:t>beliefs of the Eucharist </a:t>
            </a:r>
            <a:endParaRPr lang="en-US" sz="3600" dirty="0" smtClean="0">
              <a:solidFill>
                <a:srgbClr val="FFFFFF"/>
              </a:solidFill>
            </a:endParaRPr>
          </a:p>
          <a:p>
            <a:pPr marL="457200" lvl="1" indent="0" algn="ctr">
              <a:buNone/>
            </a:pPr>
            <a:r>
              <a:rPr lang="en-US" sz="3600" b="1" dirty="0" smtClean="0">
                <a:solidFill>
                  <a:srgbClr val="FFFF00"/>
                </a:solidFill>
              </a:rPr>
              <a:t>What do we believe?</a:t>
            </a:r>
          </a:p>
          <a:p>
            <a:pPr marL="457200" lvl="1" indent="0" algn="ctr">
              <a:buNone/>
            </a:pPr>
            <a:endParaRPr lang="en-US" sz="3600" b="1" dirty="0" smtClean="0">
              <a:solidFill>
                <a:srgbClr val="FFFF00"/>
              </a:solidFill>
            </a:endParaRPr>
          </a:p>
          <a:p>
            <a:pPr marL="57150" indent="0" algn="ctr">
              <a:buNone/>
            </a:pPr>
            <a:r>
              <a:rPr lang="en-US" sz="4000" dirty="0" smtClean="0">
                <a:solidFill>
                  <a:srgbClr val="FFFF00"/>
                </a:solidFill>
              </a:rPr>
              <a:t>The </a:t>
            </a:r>
            <a:r>
              <a:rPr lang="en-US" sz="4000" dirty="0">
                <a:solidFill>
                  <a:srgbClr val="FFFF00"/>
                </a:solidFill>
              </a:rPr>
              <a:t>Eucharist is </a:t>
            </a:r>
            <a:r>
              <a:rPr lang="en-US" sz="4000" dirty="0" smtClean="0">
                <a:solidFill>
                  <a:srgbClr val="FFFF00"/>
                </a:solidFill>
              </a:rPr>
              <a:t>the </a:t>
            </a:r>
            <a:r>
              <a:rPr lang="en-US" sz="4000" dirty="0">
                <a:solidFill>
                  <a:srgbClr val="FF0000"/>
                </a:solidFill>
              </a:rPr>
              <a:t>source</a:t>
            </a:r>
            <a:r>
              <a:rPr lang="en-US" sz="4000" dirty="0">
                <a:solidFill>
                  <a:srgbClr val="FFFF00"/>
                </a:solidFill>
              </a:rPr>
              <a:t> and </a:t>
            </a:r>
            <a:r>
              <a:rPr lang="en-US" sz="4000" dirty="0">
                <a:solidFill>
                  <a:srgbClr val="FF0000"/>
                </a:solidFill>
              </a:rPr>
              <a:t>summit</a:t>
            </a:r>
            <a:r>
              <a:rPr lang="en-US" sz="4000" dirty="0">
                <a:solidFill>
                  <a:srgbClr val="FFFF00"/>
                </a:solidFill>
              </a:rPr>
              <a:t> of the Christian </a:t>
            </a:r>
            <a:r>
              <a:rPr lang="en-US" sz="4000" dirty="0" smtClean="0">
                <a:solidFill>
                  <a:srgbClr val="FFFF00"/>
                </a:solidFill>
              </a:rPr>
              <a:t>life. </a:t>
            </a:r>
          </a:p>
        </p:txBody>
      </p:sp>
    </p:spTree>
    <p:extLst>
      <p:ext uri="{BB962C8B-B14F-4D97-AF65-F5344CB8AC3E}">
        <p14:creationId xmlns:p14="http://schemas.microsoft.com/office/powerpoint/2010/main" val="314406194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lnSpcReduction="10000"/>
          </a:bodyPr>
          <a:lstStyle/>
          <a:p>
            <a:pPr marL="457200" lvl="1" indent="0" algn="ctr">
              <a:buNone/>
            </a:pPr>
            <a:r>
              <a:rPr lang="en-US" sz="3600" dirty="0" smtClean="0">
                <a:solidFill>
                  <a:srgbClr val="FFFFFF"/>
                </a:solidFill>
              </a:rPr>
              <a:t>An example of a dogma of the faith is the Catholic </a:t>
            </a:r>
            <a:r>
              <a:rPr lang="en-US" sz="3600" dirty="0">
                <a:solidFill>
                  <a:srgbClr val="FFFFFF"/>
                </a:solidFill>
              </a:rPr>
              <a:t>beliefs of the Eucharist </a:t>
            </a:r>
            <a:endParaRPr lang="en-US" sz="3600" dirty="0" smtClean="0">
              <a:solidFill>
                <a:srgbClr val="FFFFFF"/>
              </a:solidFill>
            </a:endParaRPr>
          </a:p>
          <a:p>
            <a:pPr marL="457200" lvl="1" indent="0" algn="ctr">
              <a:buNone/>
            </a:pPr>
            <a:r>
              <a:rPr lang="en-US" sz="3600" b="1" dirty="0" smtClean="0">
                <a:solidFill>
                  <a:srgbClr val="FFFF00"/>
                </a:solidFill>
              </a:rPr>
              <a:t>What do we believe?</a:t>
            </a:r>
          </a:p>
          <a:p>
            <a:pPr marL="457200" lvl="1" indent="0" algn="ctr">
              <a:buNone/>
            </a:pPr>
            <a:endParaRPr lang="en-US" sz="3600" b="1" dirty="0" smtClean="0">
              <a:solidFill>
                <a:srgbClr val="FFFF00"/>
              </a:solidFill>
            </a:endParaRPr>
          </a:p>
          <a:p>
            <a:pPr marL="57150" indent="0" algn="ctr">
              <a:buNone/>
            </a:pPr>
            <a:r>
              <a:rPr lang="en-US" sz="4000" dirty="0" smtClean="0"/>
              <a:t>The </a:t>
            </a:r>
            <a:r>
              <a:rPr lang="en-US" sz="4000" dirty="0"/>
              <a:t>Eucharist is </a:t>
            </a:r>
            <a:r>
              <a:rPr lang="en-US" sz="4000" dirty="0" smtClean="0"/>
              <a:t>the </a:t>
            </a:r>
            <a:r>
              <a:rPr lang="en-US" sz="4000" dirty="0"/>
              <a:t>source and summit of the Christian </a:t>
            </a:r>
            <a:r>
              <a:rPr lang="en-US" sz="4000" dirty="0" smtClean="0"/>
              <a:t>life.</a:t>
            </a:r>
            <a:r>
              <a:rPr lang="en-US" sz="4000" dirty="0" smtClean="0">
                <a:solidFill>
                  <a:srgbClr val="FFFF00"/>
                </a:solidFill>
              </a:rPr>
              <a:t> </a:t>
            </a:r>
          </a:p>
          <a:p>
            <a:pPr marL="57150" indent="0" algn="ctr">
              <a:buNone/>
            </a:pPr>
            <a:r>
              <a:rPr lang="en-US" sz="3600" dirty="0">
                <a:solidFill>
                  <a:srgbClr val="FFFF00"/>
                </a:solidFill>
              </a:rPr>
              <a:t>Jesus is literally and </a:t>
            </a:r>
            <a:r>
              <a:rPr lang="en-US" sz="3600" dirty="0">
                <a:solidFill>
                  <a:srgbClr val="FF0000"/>
                </a:solidFill>
              </a:rPr>
              <a:t>wholly present—body and blood, soul and divinity</a:t>
            </a:r>
            <a:r>
              <a:rPr lang="en-US" sz="3600" dirty="0">
                <a:solidFill>
                  <a:srgbClr val="FFFF00"/>
                </a:solidFill>
              </a:rPr>
              <a:t>—under the appearances of bread and wine.</a:t>
            </a:r>
            <a:endParaRPr lang="en-US" sz="3700" b="1" dirty="0" smtClean="0">
              <a:solidFill>
                <a:srgbClr val="FFFF00"/>
              </a:solidFill>
            </a:endParaRPr>
          </a:p>
        </p:txBody>
      </p:sp>
    </p:spTree>
    <p:extLst>
      <p:ext uri="{BB962C8B-B14F-4D97-AF65-F5344CB8AC3E}">
        <p14:creationId xmlns:p14="http://schemas.microsoft.com/office/powerpoint/2010/main" val="290829172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a:t>
            </a:r>
            <a:r>
              <a:rPr lang="en-US" b="1" dirty="0">
                <a:solidFill>
                  <a:srgbClr val="FF0000"/>
                </a:solidFill>
              </a:rPr>
              <a:t>The Hierarchy of the Catholic Church</a:t>
            </a:r>
            <a:r>
              <a:rPr lang="en-US" dirty="0">
                <a:solidFill>
                  <a:srgbClr val="FF0000"/>
                </a:solidFill>
              </a:rPr>
              <a:t> </a:t>
            </a:r>
          </a:p>
        </p:txBody>
      </p:sp>
      <p:sp>
        <p:nvSpPr>
          <p:cNvPr id="3" name="Content Placeholder 2"/>
          <p:cNvSpPr>
            <a:spLocks noGrp="1"/>
          </p:cNvSpPr>
          <p:nvPr>
            <p:ph idx="1"/>
          </p:nvPr>
        </p:nvSpPr>
        <p:spPr>
          <a:xfrm>
            <a:off x="0" y="1600200"/>
            <a:ext cx="9144000" cy="5257800"/>
          </a:xfrm>
        </p:spPr>
        <p:txBody>
          <a:bodyPr>
            <a:normAutofit fontScale="85000" lnSpcReduction="10000"/>
          </a:bodyPr>
          <a:lstStyle/>
          <a:p>
            <a:pPr marL="457200" lvl="1" indent="0" algn="ctr">
              <a:buNone/>
            </a:pPr>
            <a:r>
              <a:rPr lang="en-US" sz="3600" dirty="0" smtClean="0">
                <a:solidFill>
                  <a:srgbClr val="FFFFFF"/>
                </a:solidFill>
              </a:rPr>
              <a:t>An example of a dogma of the faith is the Catholic </a:t>
            </a:r>
            <a:r>
              <a:rPr lang="en-US" sz="3600" dirty="0">
                <a:solidFill>
                  <a:srgbClr val="FFFFFF"/>
                </a:solidFill>
              </a:rPr>
              <a:t>beliefs of the Eucharist </a:t>
            </a:r>
            <a:endParaRPr lang="en-US" sz="3600" dirty="0" smtClean="0">
              <a:solidFill>
                <a:srgbClr val="FFFFFF"/>
              </a:solidFill>
            </a:endParaRPr>
          </a:p>
          <a:p>
            <a:pPr marL="457200" lvl="1" indent="0" algn="ctr">
              <a:buNone/>
            </a:pPr>
            <a:r>
              <a:rPr lang="en-US" sz="3600" b="1" dirty="0" smtClean="0">
                <a:solidFill>
                  <a:srgbClr val="FFFF00"/>
                </a:solidFill>
              </a:rPr>
              <a:t>What do we believe?</a:t>
            </a:r>
          </a:p>
          <a:p>
            <a:pPr marL="457200" lvl="1" indent="0" algn="ctr">
              <a:buNone/>
            </a:pPr>
            <a:endParaRPr lang="en-US" sz="3600" b="1" dirty="0" smtClean="0">
              <a:solidFill>
                <a:srgbClr val="FFFF00"/>
              </a:solidFill>
            </a:endParaRPr>
          </a:p>
          <a:p>
            <a:pPr marL="57150" indent="0" algn="ctr">
              <a:buNone/>
            </a:pPr>
            <a:r>
              <a:rPr lang="en-US" sz="4000" dirty="0" smtClean="0"/>
              <a:t>The </a:t>
            </a:r>
            <a:r>
              <a:rPr lang="en-US" sz="4000" dirty="0"/>
              <a:t>Eucharist is </a:t>
            </a:r>
            <a:r>
              <a:rPr lang="en-US" sz="4000" dirty="0" smtClean="0"/>
              <a:t>the </a:t>
            </a:r>
            <a:r>
              <a:rPr lang="en-US" sz="4000" dirty="0"/>
              <a:t>source and summit of the Christian </a:t>
            </a:r>
            <a:r>
              <a:rPr lang="en-US" sz="4000" dirty="0" smtClean="0"/>
              <a:t>life. </a:t>
            </a:r>
          </a:p>
          <a:p>
            <a:pPr marL="57150" indent="0" algn="ctr">
              <a:buNone/>
            </a:pPr>
            <a:r>
              <a:rPr lang="en-US" sz="4000" dirty="0" smtClean="0">
                <a:solidFill>
                  <a:srgbClr val="FFFF00"/>
                </a:solidFill>
              </a:rPr>
              <a:t>All other things are bound up with the Eucharist and are oriented toward it. For in the blessed Eucharist is contained the whole spiritual good of the Church, namely Christ himself</a:t>
            </a:r>
            <a:endParaRPr lang="en-US" sz="3700" b="1" dirty="0" smtClean="0">
              <a:solidFill>
                <a:srgbClr val="FFFF00"/>
              </a:solidFill>
            </a:endParaRPr>
          </a:p>
        </p:txBody>
      </p:sp>
    </p:spTree>
    <p:extLst>
      <p:ext uri="{BB962C8B-B14F-4D97-AF65-F5344CB8AC3E}">
        <p14:creationId xmlns:p14="http://schemas.microsoft.com/office/powerpoint/2010/main" val="147175621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9466" y="124523"/>
            <a:ext cx="4507410" cy="7294305"/>
          </a:xfrm>
          <a:prstGeom prst="rect">
            <a:avLst/>
          </a:prstGeom>
          <a:noFill/>
        </p:spPr>
        <p:txBody>
          <a:bodyPr wrap="square" rtlCol="0">
            <a:spAutoFit/>
          </a:bodyPr>
          <a:lstStyle/>
          <a:p>
            <a:pPr algn="ctr"/>
            <a:r>
              <a:rPr lang="en-US" b="1" dirty="0">
                <a:solidFill>
                  <a:srgbClr val="FF0000"/>
                </a:solidFill>
              </a:rPr>
              <a:t>The Apostles' </a:t>
            </a:r>
            <a:r>
              <a:rPr lang="en-US" b="1" dirty="0" smtClean="0">
                <a:solidFill>
                  <a:srgbClr val="FF0000"/>
                </a:solidFill>
              </a:rPr>
              <a:t>Creed</a:t>
            </a:r>
            <a:endParaRPr lang="en-US" b="1" dirty="0">
              <a:solidFill>
                <a:srgbClr val="FF0000"/>
              </a:solidFill>
            </a:endParaRPr>
          </a:p>
          <a:p>
            <a:r>
              <a:rPr lang="en-US" dirty="0"/>
              <a:t>I believe in God,</a:t>
            </a:r>
            <a:r>
              <a:rPr lang="en-US" dirty="0">
                <a:solidFill>
                  <a:srgbClr val="FF0000"/>
                </a:solidFill>
              </a:rPr>
              <a:t/>
            </a:r>
            <a:br>
              <a:rPr lang="en-US" dirty="0">
                <a:solidFill>
                  <a:srgbClr val="FF0000"/>
                </a:solidFill>
              </a:rPr>
            </a:br>
            <a:r>
              <a:rPr lang="en-US" dirty="0"/>
              <a:t>the Father almighty,</a:t>
            </a:r>
            <a:br>
              <a:rPr lang="en-US" dirty="0"/>
            </a:br>
            <a:r>
              <a:rPr lang="en-US" dirty="0"/>
              <a:t>Creator of heaven and earth,</a:t>
            </a:r>
            <a:br>
              <a:rPr lang="en-US" dirty="0"/>
            </a:br>
            <a:r>
              <a:rPr lang="en-US" dirty="0"/>
              <a:t>and in Jesus Christ, </a:t>
            </a:r>
            <a:r>
              <a:rPr lang="en-US" dirty="0" smtClean="0"/>
              <a:t>His </a:t>
            </a:r>
            <a:r>
              <a:rPr lang="en-US" dirty="0"/>
              <a:t>only Son, our Lord,</a:t>
            </a:r>
            <a:br>
              <a:rPr lang="en-US" dirty="0"/>
            </a:br>
            <a:r>
              <a:rPr lang="en-US" dirty="0" smtClean="0"/>
              <a:t>Who </a:t>
            </a:r>
            <a:r>
              <a:rPr lang="en-US" dirty="0"/>
              <a:t>was conceived by the Holy Spirit,</a:t>
            </a:r>
            <a:br>
              <a:rPr lang="en-US" dirty="0"/>
            </a:br>
            <a:r>
              <a:rPr lang="en-US" dirty="0"/>
              <a:t>born of the Virgin Mary,</a:t>
            </a:r>
            <a:br>
              <a:rPr lang="en-US" dirty="0"/>
            </a:br>
            <a:r>
              <a:rPr lang="en-US" dirty="0"/>
              <a:t>suffered under Pontius Pilate,</a:t>
            </a:r>
            <a:br>
              <a:rPr lang="en-US" dirty="0"/>
            </a:br>
            <a:r>
              <a:rPr lang="en-US" dirty="0"/>
              <a:t>was crucified, died and was buried;</a:t>
            </a:r>
            <a:br>
              <a:rPr lang="en-US" dirty="0"/>
            </a:br>
            <a:r>
              <a:rPr lang="en-US" dirty="0" smtClean="0"/>
              <a:t>He </a:t>
            </a:r>
            <a:r>
              <a:rPr lang="en-US" dirty="0"/>
              <a:t>descended into hell;</a:t>
            </a:r>
            <a:br>
              <a:rPr lang="en-US" dirty="0"/>
            </a:br>
            <a:r>
              <a:rPr lang="en-US" dirty="0"/>
              <a:t>on the third day </a:t>
            </a:r>
            <a:r>
              <a:rPr lang="en-US" dirty="0" smtClean="0"/>
              <a:t>He </a:t>
            </a:r>
            <a:r>
              <a:rPr lang="en-US" dirty="0"/>
              <a:t>rose again from the dead;</a:t>
            </a:r>
            <a:br>
              <a:rPr lang="en-US" dirty="0"/>
            </a:br>
            <a:r>
              <a:rPr lang="en-US" dirty="0" smtClean="0"/>
              <a:t>He </a:t>
            </a:r>
            <a:r>
              <a:rPr lang="en-US" dirty="0"/>
              <a:t>ascended into heaven,</a:t>
            </a:r>
            <a:br>
              <a:rPr lang="en-US" dirty="0"/>
            </a:br>
            <a:r>
              <a:rPr lang="en-US" dirty="0"/>
              <a:t>and is seated at the right hand of God the Father almighty;</a:t>
            </a:r>
            <a:br>
              <a:rPr lang="en-US" dirty="0"/>
            </a:br>
            <a:r>
              <a:rPr lang="en-US" dirty="0"/>
              <a:t>from there </a:t>
            </a:r>
            <a:r>
              <a:rPr lang="en-US" dirty="0" smtClean="0"/>
              <a:t>He </a:t>
            </a:r>
            <a:r>
              <a:rPr lang="en-US" dirty="0"/>
              <a:t>will come to judge the living and the dead.</a:t>
            </a:r>
            <a:br>
              <a:rPr lang="en-US" dirty="0"/>
            </a:br>
            <a:r>
              <a:rPr lang="en-US" dirty="0"/>
              <a:t/>
            </a:r>
            <a:br>
              <a:rPr lang="en-US" dirty="0"/>
            </a:br>
            <a:r>
              <a:rPr lang="en-US" dirty="0"/>
              <a:t>I believe in the Holy Spirit,</a:t>
            </a:r>
            <a:br>
              <a:rPr lang="en-US" dirty="0"/>
            </a:br>
            <a:r>
              <a:rPr lang="en-US" dirty="0"/>
              <a:t>the holy catholic Church,</a:t>
            </a:r>
            <a:br>
              <a:rPr lang="en-US" dirty="0"/>
            </a:br>
            <a:r>
              <a:rPr lang="en-US" dirty="0"/>
              <a:t>the communion of saints,</a:t>
            </a:r>
            <a:br>
              <a:rPr lang="en-US" dirty="0"/>
            </a:br>
            <a:r>
              <a:rPr lang="en-US" dirty="0"/>
              <a:t>the forgiveness of sins,</a:t>
            </a:r>
            <a:br>
              <a:rPr lang="en-US" dirty="0"/>
            </a:br>
            <a:r>
              <a:rPr lang="en-US" dirty="0"/>
              <a:t>the resurrection of the body,</a:t>
            </a:r>
            <a:br>
              <a:rPr lang="en-US" dirty="0"/>
            </a:br>
            <a:r>
              <a:rPr lang="en-US" dirty="0"/>
              <a:t>and life everlasting.</a:t>
            </a:r>
            <a:br>
              <a:rPr lang="en-US" dirty="0"/>
            </a:br>
            <a:r>
              <a:rPr lang="en-US" dirty="0"/>
              <a:t>Amen.</a:t>
            </a:r>
          </a:p>
          <a:p>
            <a:endParaRPr lang="en-US" dirty="0"/>
          </a:p>
        </p:txBody>
      </p:sp>
    </p:spTree>
    <p:extLst>
      <p:ext uri="{BB962C8B-B14F-4D97-AF65-F5344CB8AC3E}">
        <p14:creationId xmlns:p14="http://schemas.microsoft.com/office/powerpoint/2010/main" val="23048059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159" y="112070"/>
            <a:ext cx="4781339" cy="6649426"/>
          </a:xfrm>
        </p:spPr>
        <p:txBody>
          <a:bodyPr>
            <a:normAutofit fontScale="47500" lnSpcReduction="20000"/>
          </a:bodyPr>
          <a:lstStyle/>
          <a:p>
            <a:pPr marL="0" indent="0" algn="ctr">
              <a:buNone/>
            </a:pPr>
            <a:r>
              <a:rPr lang="en-US" b="1" dirty="0">
                <a:solidFill>
                  <a:srgbClr val="FF0000"/>
                </a:solidFill>
              </a:rPr>
              <a:t>The Nicene Creed</a:t>
            </a:r>
            <a:br>
              <a:rPr lang="en-US" b="1" dirty="0">
                <a:solidFill>
                  <a:srgbClr val="FF0000"/>
                </a:solidFill>
              </a:rPr>
            </a:br>
            <a:endParaRPr lang="en-US" b="1" dirty="0" smtClean="0">
              <a:solidFill>
                <a:srgbClr val="FF0000"/>
              </a:solidFill>
            </a:endParaRPr>
          </a:p>
          <a:p>
            <a:pPr marL="0" indent="0">
              <a:buNone/>
            </a:pPr>
            <a:r>
              <a:rPr lang="en-US" b="1" dirty="0" smtClean="0">
                <a:solidFill>
                  <a:srgbClr val="FFFFFF"/>
                </a:solidFill>
              </a:rPr>
              <a:t>I </a:t>
            </a:r>
            <a:r>
              <a:rPr lang="en-US" b="1" dirty="0">
                <a:solidFill>
                  <a:srgbClr val="FFFFFF"/>
                </a:solidFill>
              </a:rPr>
              <a:t>believe in one God,</a:t>
            </a:r>
            <a:r>
              <a:rPr lang="en-US" dirty="0">
                <a:solidFill>
                  <a:srgbClr val="FFFFFF"/>
                </a:solidFill>
              </a:rPr>
              <a:t/>
            </a:r>
            <a:br>
              <a:rPr lang="en-US" dirty="0">
                <a:solidFill>
                  <a:srgbClr val="FFFFFF"/>
                </a:solidFill>
              </a:rPr>
            </a:br>
            <a:r>
              <a:rPr lang="en-US" dirty="0">
                <a:solidFill>
                  <a:srgbClr val="FFFFFF"/>
                </a:solidFill>
              </a:rPr>
              <a:t>the Father almighty,</a:t>
            </a:r>
            <a:br>
              <a:rPr lang="en-US" dirty="0">
                <a:solidFill>
                  <a:srgbClr val="FFFFFF"/>
                </a:solidFill>
              </a:rPr>
            </a:br>
            <a:r>
              <a:rPr lang="en-US" b="1" dirty="0">
                <a:solidFill>
                  <a:srgbClr val="FFFFFF"/>
                </a:solidFill>
              </a:rPr>
              <a:t>maker of heaven and earth,</a:t>
            </a:r>
            <a:br>
              <a:rPr lang="en-US" b="1" dirty="0">
                <a:solidFill>
                  <a:srgbClr val="FFFFFF"/>
                </a:solidFill>
              </a:rPr>
            </a:br>
            <a:r>
              <a:rPr lang="en-US" b="1" dirty="0">
                <a:solidFill>
                  <a:srgbClr val="FFFFFF"/>
                </a:solidFill>
              </a:rPr>
              <a:t>of all things visible and invisible.</a:t>
            </a:r>
            <a:endParaRPr lang="en-US" dirty="0">
              <a:solidFill>
                <a:srgbClr val="FFFFFF"/>
              </a:solidFill>
            </a:endParaRPr>
          </a:p>
          <a:p>
            <a:pPr marL="0" indent="0">
              <a:buNone/>
            </a:pPr>
            <a:r>
              <a:rPr lang="en-US" b="1" dirty="0">
                <a:solidFill>
                  <a:srgbClr val="FFFFFF"/>
                </a:solidFill>
              </a:rPr>
              <a:t>I believe in one Lord Jesus Christ,</a:t>
            </a:r>
            <a:br>
              <a:rPr lang="en-US" b="1" dirty="0">
                <a:solidFill>
                  <a:srgbClr val="FFFFFF"/>
                </a:solidFill>
              </a:rPr>
            </a:br>
            <a:r>
              <a:rPr lang="en-US" b="1" dirty="0">
                <a:solidFill>
                  <a:srgbClr val="FFFFFF"/>
                </a:solidFill>
              </a:rPr>
              <a:t>the Only Begotten Son of God,</a:t>
            </a:r>
            <a:br>
              <a:rPr lang="en-US" b="1" dirty="0">
                <a:solidFill>
                  <a:srgbClr val="FFFFFF"/>
                </a:solidFill>
              </a:rPr>
            </a:br>
            <a:r>
              <a:rPr lang="en-US" b="1" dirty="0">
                <a:solidFill>
                  <a:srgbClr val="FFFFFF"/>
                </a:solidFill>
              </a:rPr>
              <a:t>born of the Father before all ages.</a:t>
            </a:r>
            <a:br>
              <a:rPr lang="en-US" b="1" dirty="0">
                <a:solidFill>
                  <a:srgbClr val="FFFFFF"/>
                </a:solidFill>
              </a:rPr>
            </a:br>
            <a:r>
              <a:rPr lang="en-US" b="1" dirty="0">
                <a:solidFill>
                  <a:srgbClr val="FFFFFF"/>
                </a:solidFill>
              </a:rPr>
              <a:t>God from God, Light from Light,</a:t>
            </a:r>
            <a:br>
              <a:rPr lang="en-US" b="1" dirty="0">
                <a:solidFill>
                  <a:srgbClr val="FFFFFF"/>
                </a:solidFill>
              </a:rPr>
            </a:br>
            <a:r>
              <a:rPr lang="en-US" b="1" dirty="0">
                <a:solidFill>
                  <a:srgbClr val="FFFFFF"/>
                </a:solidFill>
              </a:rPr>
              <a:t>true God from true God,</a:t>
            </a:r>
            <a:br>
              <a:rPr lang="en-US" b="1" dirty="0">
                <a:solidFill>
                  <a:srgbClr val="FFFFFF"/>
                </a:solidFill>
              </a:rPr>
            </a:br>
            <a:r>
              <a:rPr lang="en-US" b="1" dirty="0">
                <a:solidFill>
                  <a:srgbClr val="FFFFFF"/>
                </a:solidFill>
              </a:rPr>
              <a:t>begotten, not made, consubstantial with the Father;</a:t>
            </a:r>
            <a:br>
              <a:rPr lang="en-US" b="1" dirty="0">
                <a:solidFill>
                  <a:srgbClr val="FFFFFF"/>
                </a:solidFill>
              </a:rPr>
            </a:br>
            <a:r>
              <a:rPr lang="en-US" b="1" dirty="0">
                <a:solidFill>
                  <a:srgbClr val="FFFFFF"/>
                </a:solidFill>
              </a:rPr>
              <a:t>through </a:t>
            </a:r>
            <a:r>
              <a:rPr lang="en-US" b="1" dirty="0" smtClean="0">
                <a:solidFill>
                  <a:srgbClr val="FFFFFF"/>
                </a:solidFill>
              </a:rPr>
              <a:t>Him </a:t>
            </a:r>
            <a:r>
              <a:rPr lang="en-US" b="1" dirty="0">
                <a:solidFill>
                  <a:srgbClr val="FFFFFF"/>
                </a:solidFill>
              </a:rPr>
              <a:t>all things were made.</a:t>
            </a:r>
            <a:br>
              <a:rPr lang="en-US" b="1" dirty="0">
                <a:solidFill>
                  <a:srgbClr val="FFFFFF"/>
                </a:solidFill>
              </a:rPr>
            </a:br>
            <a:r>
              <a:rPr lang="en-US" b="1" dirty="0">
                <a:solidFill>
                  <a:srgbClr val="FFFFFF"/>
                </a:solidFill>
              </a:rPr>
              <a:t>For us men and for our salvation</a:t>
            </a:r>
            <a:br>
              <a:rPr lang="en-US" b="1" dirty="0">
                <a:solidFill>
                  <a:srgbClr val="FFFFFF"/>
                </a:solidFill>
              </a:rPr>
            </a:br>
            <a:r>
              <a:rPr lang="en-US" b="1" dirty="0" smtClean="0">
                <a:solidFill>
                  <a:srgbClr val="FFFFFF"/>
                </a:solidFill>
              </a:rPr>
              <a:t>He </a:t>
            </a:r>
            <a:r>
              <a:rPr lang="en-US" b="1" dirty="0">
                <a:solidFill>
                  <a:srgbClr val="FFFFFF"/>
                </a:solidFill>
              </a:rPr>
              <a:t>came down from heaven,</a:t>
            </a:r>
            <a:br>
              <a:rPr lang="en-US" b="1" dirty="0">
                <a:solidFill>
                  <a:srgbClr val="FFFFFF"/>
                </a:solidFill>
              </a:rPr>
            </a:br>
            <a:r>
              <a:rPr lang="en-US" b="1" dirty="0">
                <a:solidFill>
                  <a:srgbClr val="FFFFFF"/>
                </a:solidFill>
              </a:rPr>
              <a:t>and by the Holy Spirit was incarnate of the Virgin Mary,</a:t>
            </a:r>
            <a:br>
              <a:rPr lang="en-US" b="1" dirty="0">
                <a:solidFill>
                  <a:srgbClr val="FFFFFF"/>
                </a:solidFill>
              </a:rPr>
            </a:br>
            <a:r>
              <a:rPr lang="en-US" b="1" dirty="0">
                <a:solidFill>
                  <a:srgbClr val="FFFFFF"/>
                </a:solidFill>
              </a:rPr>
              <a:t>and became man.</a:t>
            </a:r>
            <a:br>
              <a:rPr lang="en-US" b="1" dirty="0">
                <a:solidFill>
                  <a:srgbClr val="FFFFFF"/>
                </a:solidFill>
              </a:rPr>
            </a:br>
            <a:r>
              <a:rPr lang="en-US" b="1" dirty="0">
                <a:solidFill>
                  <a:srgbClr val="FFFFFF"/>
                </a:solidFill>
              </a:rPr>
              <a:t>For our sake </a:t>
            </a:r>
            <a:r>
              <a:rPr lang="en-US" b="1" dirty="0" smtClean="0">
                <a:solidFill>
                  <a:srgbClr val="FFFFFF"/>
                </a:solidFill>
              </a:rPr>
              <a:t>He </a:t>
            </a:r>
            <a:r>
              <a:rPr lang="en-US" b="1" dirty="0">
                <a:solidFill>
                  <a:srgbClr val="FFFFFF"/>
                </a:solidFill>
              </a:rPr>
              <a:t>was crucified under Pontius Pilate,</a:t>
            </a:r>
            <a:br>
              <a:rPr lang="en-US" b="1" dirty="0">
                <a:solidFill>
                  <a:srgbClr val="FFFFFF"/>
                </a:solidFill>
              </a:rPr>
            </a:br>
            <a:r>
              <a:rPr lang="en-US" b="1" dirty="0" smtClean="0">
                <a:solidFill>
                  <a:srgbClr val="FFFFFF"/>
                </a:solidFill>
              </a:rPr>
              <a:t>He </a:t>
            </a:r>
            <a:r>
              <a:rPr lang="en-US" b="1" dirty="0">
                <a:solidFill>
                  <a:srgbClr val="FFFFFF"/>
                </a:solidFill>
              </a:rPr>
              <a:t>suffered death and was buried,</a:t>
            </a:r>
            <a:br>
              <a:rPr lang="en-US" b="1" dirty="0">
                <a:solidFill>
                  <a:srgbClr val="FFFFFF"/>
                </a:solidFill>
              </a:rPr>
            </a:br>
            <a:r>
              <a:rPr lang="en-US" b="1" dirty="0">
                <a:solidFill>
                  <a:srgbClr val="FFFFFF"/>
                </a:solidFill>
              </a:rPr>
              <a:t>and rose again on the third day</a:t>
            </a:r>
            <a:br>
              <a:rPr lang="en-US" b="1" dirty="0">
                <a:solidFill>
                  <a:srgbClr val="FFFFFF"/>
                </a:solidFill>
              </a:rPr>
            </a:br>
            <a:r>
              <a:rPr lang="en-US" b="1" dirty="0">
                <a:solidFill>
                  <a:srgbClr val="FFFFFF"/>
                </a:solidFill>
              </a:rPr>
              <a:t>in accordance with the Scriptures.</a:t>
            </a:r>
            <a:br>
              <a:rPr lang="en-US" b="1" dirty="0">
                <a:solidFill>
                  <a:srgbClr val="FFFFFF"/>
                </a:solidFill>
              </a:rPr>
            </a:br>
            <a:r>
              <a:rPr lang="en-US" b="1" dirty="0">
                <a:solidFill>
                  <a:srgbClr val="FFFFFF"/>
                </a:solidFill>
              </a:rPr>
              <a:t>He ascended into heaven</a:t>
            </a:r>
            <a:br>
              <a:rPr lang="en-US" b="1" dirty="0">
                <a:solidFill>
                  <a:srgbClr val="FFFFFF"/>
                </a:solidFill>
              </a:rPr>
            </a:br>
            <a:r>
              <a:rPr lang="en-US" b="1" dirty="0">
                <a:solidFill>
                  <a:srgbClr val="FFFFFF"/>
                </a:solidFill>
              </a:rPr>
              <a:t>and is seated at the right hand of the Father.</a:t>
            </a:r>
            <a:br>
              <a:rPr lang="en-US" b="1" dirty="0">
                <a:solidFill>
                  <a:srgbClr val="FFFFFF"/>
                </a:solidFill>
              </a:rPr>
            </a:br>
            <a:r>
              <a:rPr lang="en-US" b="1" dirty="0">
                <a:solidFill>
                  <a:srgbClr val="FFFFFF"/>
                </a:solidFill>
              </a:rPr>
              <a:t>He will come again in glory</a:t>
            </a:r>
            <a:br>
              <a:rPr lang="en-US" b="1" dirty="0">
                <a:solidFill>
                  <a:srgbClr val="FFFFFF"/>
                </a:solidFill>
              </a:rPr>
            </a:br>
            <a:r>
              <a:rPr lang="en-US" b="1" dirty="0">
                <a:solidFill>
                  <a:srgbClr val="FFFFFF"/>
                </a:solidFill>
              </a:rPr>
              <a:t>to judge the living and the dead</a:t>
            </a:r>
            <a:br>
              <a:rPr lang="en-US" b="1" dirty="0">
                <a:solidFill>
                  <a:srgbClr val="FFFFFF"/>
                </a:solidFill>
              </a:rPr>
            </a:br>
            <a:r>
              <a:rPr lang="en-US" b="1" dirty="0">
                <a:solidFill>
                  <a:srgbClr val="FFFFFF"/>
                </a:solidFill>
              </a:rPr>
              <a:t>and </a:t>
            </a:r>
            <a:r>
              <a:rPr lang="en-US" b="1" dirty="0" smtClean="0">
                <a:solidFill>
                  <a:srgbClr val="FFFFFF"/>
                </a:solidFill>
              </a:rPr>
              <a:t>His </a:t>
            </a:r>
            <a:r>
              <a:rPr lang="en-US" b="1" dirty="0">
                <a:solidFill>
                  <a:srgbClr val="FFFFFF"/>
                </a:solidFill>
              </a:rPr>
              <a:t>kingdom will have no end.</a:t>
            </a:r>
            <a:endParaRPr lang="en-US" dirty="0">
              <a:solidFill>
                <a:srgbClr val="FFFFFF"/>
              </a:solidFill>
            </a:endParaRPr>
          </a:p>
          <a:p>
            <a:pPr marL="0" indent="0">
              <a:buNone/>
            </a:pPr>
            <a:r>
              <a:rPr lang="en-US" b="1" dirty="0">
                <a:solidFill>
                  <a:srgbClr val="FFFFFF"/>
                </a:solidFill>
              </a:rPr>
              <a:t>I believe in the Holy Spirit, the Lord, the giver of life,</a:t>
            </a:r>
            <a:br>
              <a:rPr lang="en-US" b="1" dirty="0">
                <a:solidFill>
                  <a:srgbClr val="FFFFFF"/>
                </a:solidFill>
              </a:rPr>
            </a:br>
            <a:r>
              <a:rPr lang="en-US" b="1" dirty="0" smtClean="0">
                <a:solidFill>
                  <a:srgbClr val="FFFFFF"/>
                </a:solidFill>
              </a:rPr>
              <a:t>Who </a:t>
            </a:r>
            <a:r>
              <a:rPr lang="en-US" b="1" dirty="0">
                <a:solidFill>
                  <a:srgbClr val="FFFFFF"/>
                </a:solidFill>
              </a:rPr>
              <a:t>proceeds from the Father and the Son,</a:t>
            </a:r>
            <a:br>
              <a:rPr lang="en-US" b="1" dirty="0">
                <a:solidFill>
                  <a:srgbClr val="FFFFFF"/>
                </a:solidFill>
              </a:rPr>
            </a:br>
            <a:r>
              <a:rPr lang="en-US" b="1" dirty="0" smtClean="0">
                <a:solidFill>
                  <a:srgbClr val="FFFFFF"/>
                </a:solidFill>
              </a:rPr>
              <a:t>Who </a:t>
            </a:r>
            <a:r>
              <a:rPr lang="en-US" b="1" dirty="0">
                <a:solidFill>
                  <a:srgbClr val="FFFFFF"/>
                </a:solidFill>
              </a:rPr>
              <a:t>with the Father and the Son is adored and glorified,</a:t>
            </a:r>
            <a:br>
              <a:rPr lang="en-US" b="1" dirty="0">
                <a:solidFill>
                  <a:srgbClr val="FFFFFF"/>
                </a:solidFill>
              </a:rPr>
            </a:br>
            <a:r>
              <a:rPr lang="en-US" b="1" dirty="0" smtClean="0">
                <a:solidFill>
                  <a:srgbClr val="FFFFFF"/>
                </a:solidFill>
              </a:rPr>
              <a:t>Who </a:t>
            </a:r>
            <a:r>
              <a:rPr lang="en-US" b="1" dirty="0">
                <a:solidFill>
                  <a:srgbClr val="FFFFFF"/>
                </a:solidFill>
              </a:rPr>
              <a:t>has spoken through the prophets.</a:t>
            </a:r>
            <a:endParaRPr lang="en-US" dirty="0">
              <a:solidFill>
                <a:srgbClr val="FFFFFF"/>
              </a:solidFill>
            </a:endParaRPr>
          </a:p>
          <a:p>
            <a:pPr marL="0" indent="0">
              <a:buNone/>
            </a:pPr>
            <a:r>
              <a:rPr lang="en-US" b="1" dirty="0">
                <a:solidFill>
                  <a:srgbClr val="FFFFFF"/>
                </a:solidFill>
              </a:rPr>
              <a:t>I believe in one, holy, catholic and apostolic Church.</a:t>
            </a:r>
            <a:br>
              <a:rPr lang="en-US" b="1" dirty="0">
                <a:solidFill>
                  <a:srgbClr val="FFFFFF"/>
                </a:solidFill>
              </a:rPr>
            </a:br>
            <a:r>
              <a:rPr lang="en-US" b="1" dirty="0">
                <a:solidFill>
                  <a:srgbClr val="FFFFFF"/>
                </a:solidFill>
              </a:rPr>
              <a:t>I confess one Baptism for the forgiveness of sins</a:t>
            </a:r>
            <a:br>
              <a:rPr lang="en-US" b="1" dirty="0">
                <a:solidFill>
                  <a:srgbClr val="FFFFFF"/>
                </a:solidFill>
              </a:rPr>
            </a:br>
            <a:r>
              <a:rPr lang="en-US" b="1" dirty="0">
                <a:solidFill>
                  <a:srgbClr val="FFFFFF"/>
                </a:solidFill>
              </a:rPr>
              <a:t>and I look forward to the resurrection of the dead</a:t>
            </a:r>
            <a:br>
              <a:rPr lang="en-US" b="1" dirty="0">
                <a:solidFill>
                  <a:srgbClr val="FFFFFF"/>
                </a:solidFill>
              </a:rPr>
            </a:br>
            <a:r>
              <a:rPr lang="en-US" b="1" dirty="0">
                <a:solidFill>
                  <a:srgbClr val="FFFFFF"/>
                </a:solidFill>
              </a:rPr>
              <a:t>and the life of the world to come. Amen.</a:t>
            </a:r>
            <a:endParaRPr lang="en-US" dirty="0">
              <a:solidFill>
                <a:srgbClr val="FFFFFF"/>
              </a:solidFill>
            </a:endParaRPr>
          </a:p>
          <a:p>
            <a:endParaRPr lang="en-US" dirty="0"/>
          </a:p>
        </p:txBody>
      </p:sp>
    </p:spTree>
    <p:extLst>
      <p:ext uri="{BB962C8B-B14F-4D97-AF65-F5344CB8AC3E}">
        <p14:creationId xmlns:p14="http://schemas.microsoft.com/office/powerpoint/2010/main" val="238431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II. </a:t>
            </a:r>
            <a:r>
              <a:rPr lang="en-US" b="1" u="sng" dirty="0" smtClean="0">
                <a:solidFill>
                  <a:srgbClr val="FF0000"/>
                </a:solidFill>
              </a:rPr>
              <a:t>The Four Marks of the Church</a:t>
            </a:r>
            <a:endParaRPr lang="en-US" dirty="0">
              <a:solidFill>
                <a:srgbClr val="FF0000"/>
              </a:solidFill>
            </a:endParaRPr>
          </a:p>
        </p:txBody>
      </p:sp>
      <p:sp>
        <p:nvSpPr>
          <p:cNvPr id="3" name="Content Placeholder 2"/>
          <p:cNvSpPr>
            <a:spLocks noGrp="1"/>
          </p:cNvSpPr>
          <p:nvPr>
            <p:ph idx="1"/>
          </p:nvPr>
        </p:nvSpPr>
        <p:spPr>
          <a:xfrm>
            <a:off x="200525" y="1323474"/>
            <a:ext cx="8716211" cy="5160210"/>
          </a:xfrm>
        </p:spPr>
        <p:txBody>
          <a:bodyPr>
            <a:normAutofit/>
          </a:bodyPr>
          <a:lstStyle/>
          <a:p>
            <a:r>
              <a:rPr lang="en-US" b="1" dirty="0"/>
              <a:t>The </a:t>
            </a:r>
            <a:r>
              <a:rPr lang="en-US" b="1" dirty="0" smtClean="0"/>
              <a:t>Church is </a:t>
            </a:r>
          </a:p>
          <a:p>
            <a:pPr marL="0" indent="0" algn="ctr">
              <a:buNone/>
            </a:pPr>
            <a:r>
              <a:rPr lang="en-US" sz="4800" b="1" dirty="0" smtClean="0">
                <a:solidFill>
                  <a:srgbClr val="FF0000"/>
                </a:solidFill>
              </a:rPr>
              <a:t>HOLY,</a:t>
            </a:r>
            <a:r>
              <a:rPr lang="en-US" sz="3200" b="1" dirty="0" smtClean="0">
                <a:solidFill>
                  <a:srgbClr val="FF0000"/>
                </a:solidFill>
              </a:rPr>
              <a:t> </a:t>
            </a:r>
            <a:endParaRPr lang="en-US" b="1" dirty="0" smtClean="0">
              <a:solidFill>
                <a:srgbClr val="FF0000"/>
              </a:solidFill>
            </a:endParaRPr>
          </a:p>
          <a:p>
            <a:pPr marL="0" indent="0" algn="ctr">
              <a:buNone/>
            </a:pPr>
            <a:r>
              <a:rPr lang="en-US" sz="2800" dirty="0" smtClean="0"/>
              <a:t>The </a:t>
            </a:r>
            <a:r>
              <a:rPr lang="en-US" sz="2800" dirty="0"/>
              <a:t>Church … </a:t>
            </a:r>
            <a:r>
              <a:rPr lang="en-US" sz="2800" dirty="0" smtClean="0"/>
              <a:t>as </a:t>
            </a:r>
            <a:r>
              <a:rPr lang="en-US" sz="2800" dirty="0"/>
              <a:t>a matter of faith, </a:t>
            </a:r>
            <a:r>
              <a:rPr lang="en-US" sz="2800" dirty="0" smtClean="0"/>
              <a:t>is unfailingly </a:t>
            </a:r>
            <a:r>
              <a:rPr lang="en-US" sz="2800" dirty="0"/>
              <a:t>holy. </a:t>
            </a:r>
            <a:endParaRPr lang="en-US" sz="2800" dirty="0" smtClean="0"/>
          </a:p>
          <a:p>
            <a:pPr marL="0" indent="0" algn="ctr">
              <a:buNone/>
            </a:pPr>
            <a:r>
              <a:rPr lang="en-US" sz="2800" dirty="0" smtClean="0"/>
              <a:t>This </a:t>
            </a:r>
            <a:r>
              <a:rPr lang="en-US" sz="2800" dirty="0"/>
              <a:t>is because Christ, the Son of God, who with the Father and the Spirit is hailed as “alone holy”, loved the Church as </a:t>
            </a:r>
            <a:r>
              <a:rPr lang="en-US" sz="2800" dirty="0" smtClean="0"/>
              <a:t>His </a:t>
            </a:r>
            <a:r>
              <a:rPr lang="en-US" sz="2800" dirty="0"/>
              <a:t>Bride, giving </a:t>
            </a:r>
            <a:r>
              <a:rPr lang="en-US" sz="2800" dirty="0" smtClean="0"/>
              <a:t>Himself </a:t>
            </a:r>
            <a:r>
              <a:rPr lang="en-US" sz="2800" dirty="0"/>
              <a:t>up for her so as to sanctify her; </a:t>
            </a:r>
            <a:r>
              <a:rPr lang="en-US" sz="2800" dirty="0" smtClean="0"/>
              <a:t>He </a:t>
            </a:r>
            <a:r>
              <a:rPr lang="en-US" sz="2800" dirty="0"/>
              <a:t>joined her to </a:t>
            </a:r>
            <a:r>
              <a:rPr lang="en-US" sz="2800" dirty="0" smtClean="0"/>
              <a:t>Himself </a:t>
            </a:r>
            <a:r>
              <a:rPr lang="en-US" sz="2800" dirty="0"/>
              <a:t>as his body and endowed her with the gift of the Holy Spirit for the glory of God."</a:t>
            </a:r>
          </a:p>
        </p:txBody>
      </p:sp>
    </p:spTree>
    <p:extLst>
      <p:ext uri="{BB962C8B-B14F-4D97-AF65-F5344CB8AC3E}">
        <p14:creationId xmlns:p14="http://schemas.microsoft.com/office/powerpoint/2010/main" val="3077790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9255" y="680436"/>
            <a:ext cx="4781339" cy="5872324"/>
          </a:xfrm>
          <a:ln w="38100" cmpd="sng">
            <a:solidFill>
              <a:srgbClr val="FFFF00"/>
            </a:solidFill>
          </a:ln>
        </p:spPr>
        <p:txBody>
          <a:bodyPr>
            <a:normAutofit fontScale="92500" lnSpcReduction="10000"/>
          </a:bodyPr>
          <a:lstStyle/>
          <a:p>
            <a:pPr marL="0" indent="0">
              <a:lnSpc>
                <a:spcPct val="110000"/>
              </a:lnSpc>
              <a:spcBef>
                <a:spcPts val="0"/>
              </a:spcBef>
              <a:buNone/>
            </a:pPr>
            <a:r>
              <a:rPr lang="en-US" sz="1900" b="1" dirty="0" smtClean="0">
                <a:solidFill>
                  <a:srgbClr val="FFFF00"/>
                </a:solidFill>
              </a:rPr>
              <a:t>Nicene Creed</a:t>
            </a:r>
          </a:p>
          <a:p>
            <a:pPr marL="0" indent="0">
              <a:lnSpc>
                <a:spcPct val="110000"/>
              </a:lnSpc>
              <a:spcBef>
                <a:spcPts val="0"/>
              </a:spcBef>
              <a:buNone/>
            </a:pPr>
            <a:endParaRPr lang="en-US" sz="1900" b="1" dirty="0" smtClean="0">
              <a:solidFill>
                <a:srgbClr val="FFFFFF"/>
              </a:solidFill>
            </a:endParaRPr>
          </a:p>
          <a:p>
            <a:pPr marL="0" indent="0">
              <a:lnSpc>
                <a:spcPct val="110000"/>
              </a:lnSpc>
              <a:spcBef>
                <a:spcPts val="0"/>
              </a:spcBef>
              <a:buNone/>
            </a:pPr>
            <a:r>
              <a:rPr lang="en-US" sz="1900" b="1" dirty="0" smtClean="0">
                <a:solidFill>
                  <a:srgbClr val="FFFFFF"/>
                </a:solidFill>
              </a:rPr>
              <a:t>I believe in one God,</a:t>
            </a:r>
            <a:r>
              <a:rPr lang="en-US" sz="1900" dirty="0" smtClean="0">
                <a:solidFill>
                  <a:srgbClr val="FFFFFF"/>
                </a:solidFill>
              </a:rPr>
              <a:t/>
            </a:r>
            <a:br>
              <a:rPr lang="en-US" sz="1900" dirty="0" smtClean="0">
                <a:solidFill>
                  <a:srgbClr val="FFFFFF"/>
                </a:solidFill>
              </a:rPr>
            </a:br>
            <a:r>
              <a:rPr lang="en-US" sz="1900" dirty="0" smtClean="0">
                <a:solidFill>
                  <a:srgbClr val="FFFFFF"/>
                </a:solidFill>
              </a:rPr>
              <a:t>the Father almighty,</a:t>
            </a:r>
            <a:br>
              <a:rPr lang="en-US" sz="1900" dirty="0" smtClean="0">
                <a:solidFill>
                  <a:srgbClr val="FFFFFF"/>
                </a:solidFill>
              </a:rPr>
            </a:br>
            <a:r>
              <a:rPr lang="en-US" sz="1900" b="1" dirty="0" smtClean="0">
                <a:solidFill>
                  <a:srgbClr val="FFFFFF"/>
                </a:solidFill>
              </a:rPr>
              <a:t>maker of heaven and earth,</a:t>
            </a:r>
            <a:br>
              <a:rPr lang="en-US" sz="1900" b="1" dirty="0" smtClean="0">
                <a:solidFill>
                  <a:srgbClr val="FFFFFF"/>
                </a:solidFill>
              </a:rPr>
            </a:br>
            <a:r>
              <a:rPr lang="en-US" sz="1900" b="1" dirty="0" smtClean="0">
                <a:solidFill>
                  <a:srgbClr val="FFFFFF"/>
                </a:solidFill>
              </a:rPr>
              <a:t>of all things visible and invisible.</a:t>
            </a:r>
            <a:endParaRPr lang="en-US" sz="1900" dirty="0" smtClean="0">
              <a:solidFill>
                <a:srgbClr val="FFFFFF"/>
              </a:solidFill>
            </a:endParaRPr>
          </a:p>
          <a:p>
            <a:pPr marL="0" indent="0">
              <a:lnSpc>
                <a:spcPct val="110000"/>
              </a:lnSpc>
              <a:spcBef>
                <a:spcPts val="0"/>
              </a:spcBef>
              <a:buNone/>
            </a:pPr>
            <a:endParaRPr lang="en-US" sz="1900" b="1" dirty="0" smtClean="0">
              <a:solidFill>
                <a:srgbClr val="FFFFFF"/>
              </a:solidFill>
            </a:endParaRPr>
          </a:p>
          <a:p>
            <a:pPr marL="0" indent="0">
              <a:lnSpc>
                <a:spcPct val="110000"/>
              </a:lnSpc>
              <a:spcBef>
                <a:spcPts val="0"/>
              </a:spcBef>
              <a:buNone/>
            </a:pPr>
            <a:r>
              <a:rPr lang="en-US" sz="1900" b="1" dirty="0" smtClean="0">
                <a:solidFill>
                  <a:srgbClr val="FFFFFF"/>
                </a:solidFill>
              </a:rPr>
              <a:t>I believe in one Lord Jesus Christ,</a:t>
            </a:r>
            <a:br>
              <a:rPr lang="en-US" sz="1900" b="1" dirty="0" smtClean="0">
                <a:solidFill>
                  <a:srgbClr val="FFFFFF"/>
                </a:solidFill>
              </a:rPr>
            </a:br>
            <a:r>
              <a:rPr lang="en-US" sz="1900" b="1" dirty="0" smtClean="0">
                <a:solidFill>
                  <a:srgbClr val="FFFFFF"/>
                </a:solidFill>
              </a:rPr>
              <a:t>the Only </a:t>
            </a:r>
            <a:r>
              <a:rPr lang="en-US" sz="1900" b="1" dirty="0" smtClean="0"/>
              <a:t>Begotten Son of God,</a:t>
            </a:r>
            <a:br>
              <a:rPr lang="en-US" sz="1900" b="1" dirty="0" smtClean="0"/>
            </a:br>
            <a:r>
              <a:rPr lang="en-US" sz="1900" b="1" dirty="0" smtClean="0"/>
              <a:t>born of the Father before all ages.</a:t>
            </a:r>
            <a:br>
              <a:rPr lang="en-US" sz="1900" b="1" dirty="0" smtClean="0"/>
            </a:br>
            <a:r>
              <a:rPr lang="en-US" sz="1900" b="1" dirty="0" smtClean="0"/>
              <a:t>God from God, Light from Light,</a:t>
            </a:r>
            <a:br>
              <a:rPr lang="en-US" sz="1900" b="1" dirty="0" smtClean="0"/>
            </a:br>
            <a:r>
              <a:rPr lang="en-US" sz="1900" b="1" dirty="0" smtClean="0"/>
              <a:t>true God from true God,</a:t>
            </a:r>
            <a:br>
              <a:rPr lang="en-US" sz="1900" b="1" dirty="0" smtClean="0"/>
            </a:br>
            <a:r>
              <a:rPr lang="en-US" sz="1900" b="1" dirty="0" smtClean="0"/>
              <a:t>begotten, not made, consubstantial with the Father;</a:t>
            </a:r>
            <a:br>
              <a:rPr lang="en-US" sz="1900" b="1" dirty="0" smtClean="0"/>
            </a:br>
            <a:r>
              <a:rPr lang="en-US" sz="1900" b="1" dirty="0" smtClean="0"/>
              <a:t>through Him all things were made.</a:t>
            </a:r>
            <a:br>
              <a:rPr lang="en-US" sz="1900" b="1" dirty="0" smtClean="0"/>
            </a:br>
            <a:r>
              <a:rPr lang="en-US" sz="1900" b="1" dirty="0" smtClean="0"/>
              <a:t>For us men and for our salvation</a:t>
            </a:r>
            <a:br>
              <a:rPr lang="en-US" sz="1900" b="1" dirty="0" smtClean="0"/>
            </a:br>
            <a:r>
              <a:rPr lang="en-US" sz="1900" b="1" dirty="0" smtClean="0"/>
              <a:t>He came down from heaven,</a:t>
            </a:r>
            <a:br>
              <a:rPr lang="en-US" sz="1900" b="1" dirty="0" smtClean="0"/>
            </a:br>
            <a:endParaRPr lang="en-US" sz="1900" b="1" dirty="0" smtClean="0"/>
          </a:p>
          <a:p>
            <a:pPr marL="0" indent="0">
              <a:lnSpc>
                <a:spcPct val="110000"/>
              </a:lnSpc>
              <a:spcBef>
                <a:spcPts val="0"/>
              </a:spcBef>
              <a:buNone/>
            </a:pPr>
            <a:r>
              <a:rPr lang="en-US" sz="1900" b="1" dirty="0" smtClean="0"/>
              <a:t>and by the Holy Spirit was incarnate of the Virgin Mary, and became man.</a:t>
            </a:r>
          </a:p>
          <a:p>
            <a:pPr marL="0" indent="0">
              <a:buNone/>
            </a:pPr>
            <a:endParaRPr lang="en-US" sz="1900" dirty="0"/>
          </a:p>
        </p:txBody>
      </p:sp>
      <p:sp>
        <p:nvSpPr>
          <p:cNvPr id="4" name="TextBox 3"/>
          <p:cNvSpPr txBox="1"/>
          <p:nvPr/>
        </p:nvSpPr>
        <p:spPr>
          <a:xfrm>
            <a:off x="98638" y="680436"/>
            <a:ext cx="4180617" cy="5909311"/>
          </a:xfrm>
          <a:prstGeom prst="rect">
            <a:avLst/>
          </a:prstGeom>
          <a:noFill/>
          <a:ln w="28575" cmpd="sng">
            <a:solidFill>
              <a:srgbClr val="FFFF00"/>
            </a:solidFill>
          </a:ln>
        </p:spPr>
        <p:txBody>
          <a:bodyPr wrap="square" rtlCol="0">
            <a:spAutoFit/>
          </a:bodyPr>
          <a:lstStyle/>
          <a:p>
            <a:r>
              <a:rPr lang="en-US" b="1" dirty="0" smtClean="0">
                <a:solidFill>
                  <a:srgbClr val="FFFF00"/>
                </a:solidFill>
              </a:rPr>
              <a:t>Apostle’s Creed</a:t>
            </a:r>
          </a:p>
          <a:p>
            <a:endParaRPr lang="en-US" b="1" dirty="0"/>
          </a:p>
          <a:p>
            <a:r>
              <a:rPr lang="en-US" b="1" dirty="0" smtClean="0"/>
              <a:t>I </a:t>
            </a:r>
            <a:r>
              <a:rPr lang="en-US" b="1" dirty="0"/>
              <a:t>believe in God,</a:t>
            </a:r>
            <a:br>
              <a:rPr lang="en-US" b="1" dirty="0"/>
            </a:br>
            <a:r>
              <a:rPr lang="en-US" b="1" dirty="0"/>
              <a:t>the Father almighty,</a:t>
            </a:r>
            <a:br>
              <a:rPr lang="en-US" b="1" dirty="0"/>
            </a:br>
            <a:r>
              <a:rPr lang="en-US" b="1" dirty="0"/>
              <a:t>Creator of heaven and earth</a:t>
            </a:r>
            <a:r>
              <a:rPr lang="en-US" b="1" dirty="0" smtClean="0"/>
              <a:t>,</a:t>
            </a:r>
          </a:p>
          <a:p>
            <a:r>
              <a:rPr lang="en-US" b="1" dirty="0"/>
              <a:t/>
            </a:r>
            <a:br>
              <a:rPr lang="en-US" b="1" dirty="0"/>
            </a:br>
            <a:endParaRPr lang="en-US" b="1" dirty="0"/>
          </a:p>
          <a:p>
            <a:r>
              <a:rPr lang="en-US" b="1" dirty="0" smtClean="0"/>
              <a:t>and </a:t>
            </a:r>
            <a:r>
              <a:rPr lang="en-US" b="1" dirty="0"/>
              <a:t>in Jesus Christ, his only Son, our Lord</a:t>
            </a:r>
            <a:r>
              <a:rPr lang="en-US" b="1" dirty="0" smtClean="0"/>
              <a:t>,</a:t>
            </a:r>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r>
              <a:rPr lang="en-US" b="1" dirty="0"/>
              <a:t/>
            </a:r>
            <a:br>
              <a:rPr lang="en-US" b="1" dirty="0"/>
            </a:br>
            <a:r>
              <a:rPr lang="en-US" b="1" dirty="0" smtClean="0"/>
              <a:t>Who </a:t>
            </a:r>
            <a:r>
              <a:rPr lang="en-US" b="1" dirty="0"/>
              <a:t>was conceived by the Holy Spirit</a:t>
            </a:r>
            <a:r>
              <a:rPr lang="en-US" b="1" dirty="0" smtClean="0"/>
              <a:t>,</a:t>
            </a:r>
          </a:p>
          <a:p>
            <a:r>
              <a:rPr lang="en-US" b="1" dirty="0" smtClean="0"/>
              <a:t>born </a:t>
            </a:r>
            <a:r>
              <a:rPr lang="en-US" b="1" dirty="0"/>
              <a:t>of the Virgin Mary,</a:t>
            </a:r>
            <a:br>
              <a:rPr lang="en-US" b="1" dirty="0"/>
            </a:br>
            <a:endParaRPr lang="en-US" b="1" dirty="0"/>
          </a:p>
        </p:txBody>
      </p:sp>
      <p:sp>
        <p:nvSpPr>
          <p:cNvPr id="2" name="TextBox 1"/>
          <p:cNvSpPr txBox="1"/>
          <p:nvPr/>
        </p:nvSpPr>
        <p:spPr>
          <a:xfrm>
            <a:off x="949386" y="125632"/>
            <a:ext cx="7743040" cy="646331"/>
          </a:xfrm>
          <a:prstGeom prst="rect">
            <a:avLst/>
          </a:prstGeom>
          <a:noFill/>
        </p:spPr>
        <p:txBody>
          <a:bodyPr wrap="square" rtlCol="0">
            <a:spAutoFit/>
          </a:bodyPr>
          <a:lstStyle/>
          <a:p>
            <a:pPr algn="ctr"/>
            <a:r>
              <a:rPr lang="en-US" b="1" dirty="0">
                <a:solidFill>
                  <a:srgbClr val="FF0000"/>
                </a:solidFill>
              </a:rPr>
              <a:t>Comparing the Apostles' </a:t>
            </a:r>
            <a:r>
              <a:rPr lang="en-US" b="1" dirty="0" smtClean="0">
                <a:solidFill>
                  <a:srgbClr val="FF0000"/>
                </a:solidFill>
              </a:rPr>
              <a:t>Creed with </a:t>
            </a:r>
            <a:r>
              <a:rPr lang="en-US" b="1" dirty="0">
                <a:solidFill>
                  <a:srgbClr val="FF0000"/>
                </a:solidFill>
              </a:rPr>
              <a:t>the Nicene Creed</a:t>
            </a:r>
          </a:p>
          <a:p>
            <a:endParaRPr lang="en-US" dirty="0"/>
          </a:p>
        </p:txBody>
      </p:sp>
    </p:spTree>
    <p:extLst>
      <p:ext uri="{BB962C8B-B14F-4D97-AF65-F5344CB8AC3E}">
        <p14:creationId xmlns:p14="http://schemas.microsoft.com/office/powerpoint/2010/main" val="11761933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9255" y="680436"/>
            <a:ext cx="4781339" cy="5872324"/>
          </a:xfrm>
          <a:ln w="38100" cmpd="sng">
            <a:solidFill>
              <a:srgbClr val="FFFF00"/>
            </a:solidFill>
          </a:ln>
        </p:spPr>
        <p:txBody>
          <a:bodyPr>
            <a:normAutofit/>
          </a:bodyPr>
          <a:lstStyle/>
          <a:p>
            <a:pPr marL="0" indent="0">
              <a:spcBef>
                <a:spcPts val="0"/>
              </a:spcBef>
              <a:buNone/>
            </a:pPr>
            <a:r>
              <a:rPr lang="en-US" sz="1900" b="1" dirty="0" smtClean="0">
                <a:solidFill>
                  <a:srgbClr val="FFFF00"/>
                </a:solidFill>
              </a:rPr>
              <a:t>Nicene Creed</a:t>
            </a:r>
            <a:endParaRPr lang="en-US" sz="1800" b="1" dirty="0" smtClean="0">
              <a:solidFill>
                <a:srgbClr val="FFFF00"/>
              </a:solidFill>
            </a:endParaRPr>
          </a:p>
          <a:p>
            <a:pPr marL="0" indent="0">
              <a:spcBef>
                <a:spcPts val="0"/>
              </a:spcBef>
              <a:buNone/>
            </a:pPr>
            <a:endParaRPr lang="en-US" sz="1800" b="1" dirty="0" smtClean="0">
              <a:solidFill>
                <a:srgbClr val="FFFF00"/>
              </a:solidFill>
            </a:endParaRPr>
          </a:p>
          <a:p>
            <a:pPr marL="0" indent="0">
              <a:spcBef>
                <a:spcPts val="0"/>
              </a:spcBef>
              <a:buNone/>
            </a:pPr>
            <a:r>
              <a:rPr lang="en-US" sz="1800" b="1" dirty="0"/>
              <a:t>For our </a:t>
            </a:r>
            <a:r>
              <a:rPr lang="en-US" sz="1800" b="1" dirty="0" smtClean="0"/>
              <a:t>sake He </a:t>
            </a:r>
            <a:r>
              <a:rPr lang="en-US" sz="1800" b="1" dirty="0"/>
              <a:t>was crucified under Pontius Pilate</a:t>
            </a:r>
            <a:r>
              <a:rPr lang="en-US" sz="1800" b="1" dirty="0" smtClean="0"/>
              <a:t>, He </a:t>
            </a:r>
            <a:r>
              <a:rPr lang="en-US" sz="1800" b="1" dirty="0"/>
              <a:t>suffered death and was buried,</a:t>
            </a:r>
            <a:br>
              <a:rPr lang="en-US" sz="1800" b="1" dirty="0"/>
            </a:br>
            <a:endParaRPr lang="en-US" sz="1800" b="1" dirty="0" smtClean="0"/>
          </a:p>
          <a:p>
            <a:pPr marL="0" indent="0">
              <a:spcBef>
                <a:spcPts val="0"/>
              </a:spcBef>
              <a:buNone/>
            </a:pPr>
            <a:endParaRPr lang="en-US" sz="1800" b="1" dirty="0"/>
          </a:p>
          <a:p>
            <a:pPr marL="0" indent="0">
              <a:spcBef>
                <a:spcPts val="0"/>
              </a:spcBef>
              <a:buNone/>
            </a:pPr>
            <a:r>
              <a:rPr lang="en-US" sz="1800" b="1" dirty="0" smtClean="0"/>
              <a:t>and </a:t>
            </a:r>
            <a:r>
              <a:rPr lang="en-US" sz="1800" b="1" dirty="0"/>
              <a:t>rose again on the third day</a:t>
            </a:r>
            <a:br>
              <a:rPr lang="en-US" sz="1800" b="1" dirty="0"/>
            </a:br>
            <a:endParaRPr lang="en-US" sz="1800" b="1" dirty="0" smtClean="0"/>
          </a:p>
          <a:p>
            <a:pPr marL="0" indent="0">
              <a:spcBef>
                <a:spcPts val="0"/>
              </a:spcBef>
              <a:buNone/>
            </a:pPr>
            <a:r>
              <a:rPr lang="en-US" sz="1800" b="1" dirty="0" smtClean="0"/>
              <a:t>in </a:t>
            </a:r>
            <a:r>
              <a:rPr lang="en-US" sz="1800" b="1" dirty="0"/>
              <a:t>accordance with the Scriptures.</a:t>
            </a:r>
            <a:br>
              <a:rPr lang="en-US" sz="1800" b="1" dirty="0"/>
            </a:br>
            <a:endParaRPr lang="en-US" sz="1800" b="1" dirty="0" smtClean="0"/>
          </a:p>
          <a:p>
            <a:pPr marL="0" indent="0">
              <a:spcBef>
                <a:spcPts val="0"/>
              </a:spcBef>
              <a:buNone/>
            </a:pPr>
            <a:r>
              <a:rPr lang="en-US" sz="1800" b="1" dirty="0" smtClean="0"/>
              <a:t>He </a:t>
            </a:r>
            <a:r>
              <a:rPr lang="en-US" sz="1800" b="1" dirty="0"/>
              <a:t>ascended into heaven</a:t>
            </a:r>
            <a:br>
              <a:rPr lang="en-US" sz="1800" b="1" dirty="0"/>
            </a:br>
            <a:r>
              <a:rPr lang="en-US" sz="1800" b="1" dirty="0"/>
              <a:t>and is seated at the right hand of the Father.</a:t>
            </a:r>
            <a:br>
              <a:rPr lang="en-US" sz="1800" b="1" dirty="0"/>
            </a:br>
            <a:endParaRPr lang="en-US" sz="1800" b="1" dirty="0" smtClean="0"/>
          </a:p>
          <a:p>
            <a:pPr marL="0" indent="0">
              <a:spcBef>
                <a:spcPts val="0"/>
              </a:spcBef>
              <a:buNone/>
            </a:pPr>
            <a:endParaRPr lang="en-US" sz="1800" b="1" dirty="0"/>
          </a:p>
          <a:p>
            <a:pPr marL="0" indent="0">
              <a:spcBef>
                <a:spcPts val="0"/>
              </a:spcBef>
              <a:buNone/>
            </a:pPr>
            <a:r>
              <a:rPr lang="en-US" sz="1800" b="1" dirty="0" smtClean="0"/>
              <a:t>He </a:t>
            </a:r>
            <a:r>
              <a:rPr lang="en-US" sz="1800" b="1" dirty="0"/>
              <a:t>will come again in glory</a:t>
            </a:r>
            <a:br>
              <a:rPr lang="en-US" sz="1800" b="1" dirty="0"/>
            </a:br>
            <a:r>
              <a:rPr lang="en-US" sz="1800" b="1" dirty="0"/>
              <a:t>to judge the living and the dead</a:t>
            </a:r>
            <a:br>
              <a:rPr lang="en-US" sz="1800" b="1" dirty="0"/>
            </a:br>
            <a:endParaRPr lang="en-US" sz="1800" b="1" dirty="0" smtClean="0"/>
          </a:p>
          <a:p>
            <a:pPr marL="0" indent="0">
              <a:spcBef>
                <a:spcPts val="0"/>
              </a:spcBef>
              <a:buNone/>
            </a:pPr>
            <a:r>
              <a:rPr lang="en-US" sz="1800" b="1" dirty="0" smtClean="0"/>
              <a:t>And His </a:t>
            </a:r>
            <a:r>
              <a:rPr lang="en-US" sz="1800" b="1" dirty="0"/>
              <a:t>kingdom will have no </a:t>
            </a:r>
            <a:r>
              <a:rPr lang="en-US" sz="2000" b="1" dirty="0"/>
              <a:t>end.</a:t>
            </a:r>
            <a:endParaRPr lang="en-US" sz="2000" dirty="0"/>
          </a:p>
          <a:p>
            <a:pPr marL="0" indent="0">
              <a:buNone/>
            </a:pPr>
            <a:endParaRPr lang="en-US" sz="1900" dirty="0"/>
          </a:p>
        </p:txBody>
      </p:sp>
      <p:sp>
        <p:nvSpPr>
          <p:cNvPr id="4" name="TextBox 3"/>
          <p:cNvSpPr txBox="1"/>
          <p:nvPr/>
        </p:nvSpPr>
        <p:spPr>
          <a:xfrm>
            <a:off x="98638" y="680436"/>
            <a:ext cx="4180617" cy="4524316"/>
          </a:xfrm>
          <a:prstGeom prst="rect">
            <a:avLst/>
          </a:prstGeom>
          <a:noFill/>
          <a:ln w="28575" cmpd="sng">
            <a:solidFill>
              <a:srgbClr val="FFFF00"/>
            </a:solidFill>
          </a:ln>
        </p:spPr>
        <p:txBody>
          <a:bodyPr wrap="square" rtlCol="0">
            <a:spAutoFit/>
          </a:bodyPr>
          <a:lstStyle/>
          <a:p>
            <a:r>
              <a:rPr lang="en-US" b="1" dirty="0" smtClean="0">
                <a:solidFill>
                  <a:srgbClr val="FFFF00"/>
                </a:solidFill>
              </a:rPr>
              <a:t>Apostle’s Creed</a:t>
            </a:r>
          </a:p>
          <a:p>
            <a:endParaRPr lang="en-US" b="1" dirty="0"/>
          </a:p>
          <a:p>
            <a:r>
              <a:rPr lang="en-US" b="1" dirty="0"/>
              <a:t>suffered under Pontius Pilate,</a:t>
            </a:r>
            <a:br>
              <a:rPr lang="en-US" b="1" dirty="0"/>
            </a:br>
            <a:r>
              <a:rPr lang="en-US" b="1" dirty="0"/>
              <a:t>was crucified, died and was buried;</a:t>
            </a:r>
            <a:br>
              <a:rPr lang="en-US" b="1" dirty="0"/>
            </a:br>
            <a:r>
              <a:rPr lang="en-US" b="1" dirty="0" smtClean="0"/>
              <a:t>He </a:t>
            </a:r>
            <a:r>
              <a:rPr lang="en-US" b="1" dirty="0"/>
              <a:t>descended into hell;</a:t>
            </a:r>
            <a:br>
              <a:rPr lang="en-US" b="1" dirty="0"/>
            </a:br>
            <a:endParaRPr lang="en-US" b="1" dirty="0" smtClean="0"/>
          </a:p>
          <a:p>
            <a:r>
              <a:rPr lang="en-US" b="1" dirty="0" smtClean="0"/>
              <a:t>on </a:t>
            </a:r>
            <a:r>
              <a:rPr lang="en-US" b="1" dirty="0"/>
              <a:t>the third day </a:t>
            </a:r>
            <a:r>
              <a:rPr lang="en-US" b="1" dirty="0" smtClean="0"/>
              <a:t>He </a:t>
            </a:r>
            <a:r>
              <a:rPr lang="en-US" b="1" dirty="0"/>
              <a:t>rose again from the dead;</a:t>
            </a:r>
            <a:br>
              <a:rPr lang="en-US" b="1" dirty="0"/>
            </a:br>
            <a:endParaRPr lang="en-US" b="1" dirty="0" smtClean="0"/>
          </a:p>
          <a:p>
            <a:endParaRPr lang="en-US" b="1" dirty="0" smtClean="0"/>
          </a:p>
          <a:p>
            <a:r>
              <a:rPr lang="en-US" b="1" dirty="0" smtClean="0"/>
              <a:t>He </a:t>
            </a:r>
            <a:r>
              <a:rPr lang="en-US" b="1" dirty="0"/>
              <a:t>ascended into heaven,</a:t>
            </a:r>
            <a:br>
              <a:rPr lang="en-US" b="1" dirty="0"/>
            </a:br>
            <a:r>
              <a:rPr lang="en-US" b="1" dirty="0"/>
              <a:t>and is seated at the right hand of God the Father almighty;</a:t>
            </a:r>
            <a:br>
              <a:rPr lang="en-US" b="1" dirty="0"/>
            </a:br>
            <a:endParaRPr lang="en-US" b="1" dirty="0" smtClean="0"/>
          </a:p>
          <a:p>
            <a:r>
              <a:rPr lang="en-US" b="1" dirty="0" smtClean="0"/>
              <a:t>from </a:t>
            </a:r>
            <a:r>
              <a:rPr lang="en-US" b="1" dirty="0"/>
              <a:t>there </a:t>
            </a:r>
            <a:r>
              <a:rPr lang="en-US" b="1" dirty="0" smtClean="0"/>
              <a:t>He </a:t>
            </a:r>
            <a:r>
              <a:rPr lang="en-US" b="1" dirty="0"/>
              <a:t>will come to judge the </a:t>
            </a:r>
            <a:r>
              <a:rPr lang="en-US" b="1" dirty="0" smtClean="0"/>
              <a:t>living </a:t>
            </a:r>
            <a:r>
              <a:rPr lang="en-US" b="1" dirty="0"/>
              <a:t>and the dead</a:t>
            </a:r>
            <a:endParaRPr lang="en-US" b="1" dirty="0"/>
          </a:p>
        </p:txBody>
      </p:sp>
      <p:sp>
        <p:nvSpPr>
          <p:cNvPr id="2" name="TextBox 1"/>
          <p:cNvSpPr txBox="1"/>
          <p:nvPr/>
        </p:nvSpPr>
        <p:spPr>
          <a:xfrm>
            <a:off x="949386" y="125632"/>
            <a:ext cx="7743040" cy="646331"/>
          </a:xfrm>
          <a:prstGeom prst="rect">
            <a:avLst/>
          </a:prstGeom>
          <a:noFill/>
        </p:spPr>
        <p:txBody>
          <a:bodyPr wrap="square" rtlCol="0">
            <a:spAutoFit/>
          </a:bodyPr>
          <a:lstStyle/>
          <a:p>
            <a:pPr algn="ctr"/>
            <a:r>
              <a:rPr lang="en-US" b="1" dirty="0">
                <a:solidFill>
                  <a:srgbClr val="FF0000"/>
                </a:solidFill>
              </a:rPr>
              <a:t>Comparing the Apostles' </a:t>
            </a:r>
            <a:r>
              <a:rPr lang="en-US" b="1" dirty="0" smtClean="0">
                <a:solidFill>
                  <a:srgbClr val="FF0000"/>
                </a:solidFill>
              </a:rPr>
              <a:t>Creed with </a:t>
            </a:r>
            <a:r>
              <a:rPr lang="en-US" b="1" dirty="0">
                <a:solidFill>
                  <a:srgbClr val="FF0000"/>
                </a:solidFill>
              </a:rPr>
              <a:t>the Nicene Creed</a:t>
            </a:r>
          </a:p>
          <a:p>
            <a:endParaRPr lang="en-US" dirty="0"/>
          </a:p>
        </p:txBody>
      </p:sp>
    </p:spTree>
    <p:extLst>
      <p:ext uri="{BB962C8B-B14F-4D97-AF65-F5344CB8AC3E}">
        <p14:creationId xmlns:p14="http://schemas.microsoft.com/office/powerpoint/2010/main" val="30718500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9255" y="680436"/>
            <a:ext cx="4781339" cy="6177564"/>
          </a:xfrm>
          <a:ln w="38100" cmpd="sng">
            <a:solidFill>
              <a:srgbClr val="FFFF00"/>
            </a:solidFill>
          </a:ln>
        </p:spPr>
        <p:txBody>
          <a:bodyPr>
            <a:normAutofit/>
          </a:bodyPr>
          <a:lstStyle/>
          <a:p>
            <a:pPr marL="0" indent="0">
              <a:spcBef>
                <a:spcPts val="0"/>
              </a:spcBef>
              <a:buNone/>
            </a:pPr>
            <a:r>
              <a:rPr lang="en-US" sz="1800" b="1" dirty="0" smtClean="0">
                <a:solidFill>
                  <a:srgbClr val="FFFF00"/>
                </a:solidFill>
              </a:rPr>
              <a:t>Nicene Creed</a:t>
            </a:r>
          </a:p>
          <a:p>
            <a:pPr marL="0" indent="0">
              <a:spcBef>
                <a:spcPts val="0"/>
              </a:spcBef>
              <a:buNone/>
            </a:pPr>
            <a:endParaRPr lang="en-US" sz="1800" b="1" dirty="0" smtClean="0">
              <a:solidFill>
                <a:srgbClr val="FFFF00"/>
              </a:solidFill>
            </a:endParaRPr>
          </a:p>
          <a:p>
            <a:pPr marL="0" indent="0">
              <a:spcBef>
                <a:spcPts val="0"/>
              </a:spcBef>
              <a:buNone/>
            </a:pPr>
            <a:r>
              <a:rPr lang="en-US" sz="1800" b="1" dirty="0">
                <a:solidFill>
                  <a:srgbClr val="FFFFFF"/>
                </a:solidFill>
              </a:rPr>
              <a:t>I believe in the Holy Spirit, the Lord, the giver of life</a:t>
            </a:r>
            <a:r>
              <a:rPr lang="en-US" sz="1800" b="1" dirty="0" smtClean="0">
                <a:solidFill>
                  <a:srgbClr val="FFFFFF"/>
                </a:solidFill>
              </a:rPr>
              <a:t>, </a:t>
            </a:r>
          </a:p>
          <a:p>
            <a:pPr marL="0" indent="0">
              <a:spcBef>
                <a:spcPts val="0"/>
              </a:spcBef>
              <a:buNone/>
            </a:pPr>
            <a:endParaRPr lang="en-US" sz="1800" b="1" dirty="0"/>
          </a:p>
          <a:p>
            <a:pPr marL="0" indent="0">
              <a:spcBef>
                <a:spcPts val="0"/>
              </a:spcBef>
              <a:buNone/>
            </a:pPr>
            <a:r>
              <a:rPr lang="en-US" sz="1800" b="1" dirty="0"/>
              <a:t>W</a:t>
            </a:r>
            <a:r>
              <a:rPr lang="en-US" sz="1800" b="1" dirty="0" smtClean="0"/>
              <a:t>ho </a:t>
            </a:r>
            <a:r>
              <a:rPr lang="en-US" sz="1800" b="1" dirty="0"/>
              <a:t>proceeds from the Father and the Son,</a:t>
            </a:r>
            <a:br>
              <a:rPr lang="en-US" sz="1800" b="1" dirty="0"/>
            </a:br>
            <a:endParaRPr lang="en-US" sz="1800" b="1" dirty="0" smtClean="0"/>
          </a:p>
          <a:p>
            <a:pPr marL="0" indent="0">
              <a:spcBef>
                <a:spcPts val="0"/>
              </a:spcBef>
              <a:buNone/>
            </a:pPr>
            <a:r>
              <a:rPr lang="en-US" sz="1800" b="1" dirty="0"/>
              <a:t>W</a:t>
            </a:r>
            <a:r>
              <a:rPr lang="en-US" sz="1800" b="1" dirty="0" smtClean="0"/>
              <a:t>ho </a:t>
            </a:r>
            <a:r>
              <a:rPr lang="en-US" sz="1800" b="1" dirty="0"/>
              <a:t>with the Father and the Son is adored and glorified,</a:t>
            </a:r>
            <a:br>
              <a:rPr lang="en-US" sz="1800" b="1" dirty="0"/>
            </a:br>
            <a:endParaRPr lang="en-US" sz="1800" b="1" dirty="0" smtClean="0"/>
          </a:p>
          <a:p>
            <a:pPr marL="0" indent="0">
              <a:spcBef>
                <a:spcPts val="0"/>
              </a:spcBef>
              <a:buNone/>
            </a:pPr>
            <a:r>
              <a:rPr lang="en-US" sz="1800" b="1" dirty="0"/>
              <a:t>W</a:t>
            </a:r>
            <a:r>
              <a:rPr lang="en-US" sz="1800" b="1" dirty="0" smtClean="0"/>
              <a:t>ho </a:t>
            </a:r>
            <a:r>
              <a:rPr lang="en-US" sz="1800" b="1" dirty="0"/>
              <a:t>has spoken through the prophets.</a:t>
            </a:r>
            <a:endParaRPr lang="en-US" sz="1800" dirty="0"/>
          </a:p>
          <a:p>
            <a:pPr marL="0" indent="0">
              <a:spcBef>
                <a:spcPts val="0"/>
              </a:spcBef>
              <a:buNone/>
            </a:pPr>
            <a:endParaRPr lang="en-US" sz="1800" b="1" dirty="0" smtClean="0">
              <a:solidFill>
                <a:srgbClr val="FFFF00"/>
              </a:solidFill>
            </a:endParaRPr>
          </a:p>
          <a:p>
            <a:pPr marL="0" indent="0">
              <a:spcBef>
                <a:spcPts val="0"/>
              </a:spcBef>
              <a:buNone/>
            </a:pPr>
            <a:r>
              <a:rPr lang="en-US" sz="1800" b="1" dirty="0" smtClean="0"/>
              <a:t>I </a:t>
            </a:r>
            <a:r>
              <a:rPr lang="en-US" sz="1800" b="1" dirty="0"/>
              <a:t>believe in one, holy, catholic and apostolic Church.</a:t>
            </a:r>
            <a:br>
              <a:rPr lang="en-US" sz="1800" b="1" dirty="0"/>
            </a:br>
            <a:endParaRPr lang="en-US" sz="1800" b="1" dirty="0" smtClean="0"/>
          </a:p>
          <a:p>
            <a:pPr marL="0" indent="0">
              <a:spcBef>
                <a:spcPts val="0"/>
              </a:spcBef>
              <a:buNone/>
            </a:pPr>
            <a:endParaRPr lang="en-US" sz="1800" b="1" dirty="0" smtClean="0"/>
          </a:p>
          <a:p>
            <a:pPr marL="0" indent="0">
              <a:spcBef>
                <a:spcPts val="0"/>
              </a:spcBef>
              <a:buNone/>
            </a:pPr>
            <a:r>
              <a:rPr lang="en-US" sz="1800" b="1" dirty="0" smtClean="0"/>
              <a:t>I </a:t>
            </a:r>
            <a:r>
              <a:rPr lang="en-US" sz="1800" b="1" dirty="0"/>
              <a:t>confess one Baptism for the forgiveness of sins</a:t>
            </a:r>
            <a:br>
              <a:rPr lang="en-US" sz="1800" b="1" dirty="0"/>
            </a:br>
            <a:endParaRPr lang="en-US" sz="1800" b="1" dirty="0" smtClean="0"/>
          </a:p>
          <a:p>
            <a:pPr marL="0" indent="0">
              <a:spcBef>
                <a:spcPts val="0"/>
              </a:spcBef>
              <a:buNone/>
            </a:pPr>
            <a:r>
              <a:rPr lang="en-US" sz="1800" b="1" dirty="0" smtClean="0"/>
              <a:t>and </a:t>
            </a:r>
            <a:r>
              <a:rPr lang="en-US" sz="1800" b="1" dirty="0"/>
              <a:t>I look forward to the resurrection of the </a:t>
            </a:r>
            <a:r>
              <a:rPr lang="en-US" sz="1800" b="1" dirty="0" smtClean="0"/>
              <a:t>dead and </a:t>
            </a:r>
            <a:r>
              <a:rPr lang="en-US" sz="1800" b="1" dirty="0"/>
              <a:t>the life of the world to come. </a:t>
            </a:r>
            <a:endParaRPr lang="en-US" sz="1800" b="1" dirty="0" smtClean="0"/>
          </a:p>
          <a:p>
            <a:pPr marL="0" indent="0">
              <a:spcBef>
                <a:spcPts val="0"/>
              </a:spcBef>
              <a:buNone/>
            </a:pPr>
            <a:endParaRPr lang="en-US" sz="1800" b="1" dirty="0"/>
          </a:p>
          <a:p>
            <a:pPr marL="0" indent="0">
              <a:spcBef>
                <a:spcPts val="0"/>
              </a:spcBef>
              <a:buNone/>
            </a:pPr>
            <a:r>
              <a:rPr lang="en-US" sz="1800" b="1" dirty="0" smtClean="0"/>
              <a:t>Amen</a:t>
            </a:r>
            <a:r>
              <a:rPr lang="en-US" sz="1800" b="1" dirty="0"/>
              <a:t>.</a:t>
            </a:r>
            <a:endParaRPr lang="en-US" sz="1800" dirty="0"/>
          </a:p>
          <a:p>
            <a:pPr marL="0" indent="0">
              <a:spcBef>
                <a:spcPts val="0"/>
              </a:spcBef>
              <a:buNone/>
            </a:pPr>
            <a:endParaRPr lang="en-US" sz="1800" dirty="0"/>
          </a:p>
        </p:txBody>
      </p:sp>
      <p:sp>
        <p:nvSpPr>
          <p:cNvPr id="4" name="TextBox 3"/>
          <p:cNvSpPr txBox="1"/>
          <p:nvPr/>
        </p:nvSpPr>
        <p:spPr>
          <a:xfrm>
            <a:off x="98638" y="680436"/>
            <a:ext cx="4180617" cy="6186310"/>
          </a:xfrm>
          <a:prstGeom prst="rect">
            <a:avLst/>
          </a:prstGeom>
          <a:noFill/>
          <a:ln w="28575" cmpd="sng">
            <a:solidFill>
              <a:srgbClr val="FFFF00"/>
            </a:solidFill>
          </a:ln>
        </p:spPr>
        <p:txBody>
          <a:bodyPr wrap="square" rtlCol="0">
            <a:spAutoFit/>
          </a:bodyPr>
          <a:lstStyle/>
          <a:p>
            <a:r>
              <a:rPr lang="en-US" b="1" dirty="0" smtClean="0">
                <a:solidFill>
                  <a:srgbClr val="FFFF00"/>
                </a:solidFill>
              </a:rPr>
              <a:t>Apostle’s Creed</a:t>
            </a:r>
          </a:p>
          <a:p>
            <a:endParaRPr lang="en-US" b="1" dirty="0"/>
          </a:p>
          <a:p>
            <a:r>
              <a:rPr lang="en-US" b="1" dirty="0"/>
              <a:t>I believe in the Holy Spirit</a:t>
            </a:r>
            <a:r>
              <a:rPr lang="en-US" b="1" dirty="0" smtClean="0"/>
              <a:t>,</a:t>
            </a:r>
          </a:p>
          <a:p>
            <a:endParaRPr lang="en-US" b="1" dirty="0"/>
          </a:p>
          <a:p>
            <a:r>
              <a:rPr lang="en-US" b="1" dirty="0"/>
              <a:t/>
            </a:r>
            <a:br>
              <a:rPr lang="en-US" b="1" dirty="0"/>
            </a:br>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r>
              <a:rPr lang="en-US" b="1" dirty="0" smtClean="0"/>
              <a:t>the </a:t>
            </a:r>
            <a:r>
              <a:rPr lang="en-US" b="1" dirty="0"/>
              <a:t>holy catholic Church,</a:t>
            </a:r>
            <a:br>
              <a:rPr lang="en-US" b="1" dirty="0"/>
            </a:br>
            <a:endParaRPr lang="en-US" b="1" dirty="0" smtClean="0"/>
          </a:p>
          <a:p>
            <a:r>
              <a:rPr lang="en-US" b="1" dirty="0" smtClean="0"/>
              <a:t>the </a:t>
            </a:r>
            <a:r>
              <a:rPr lang="en-US" b="1" dirty="0"/>
              <a:t>communion of saints,</a:t>
            </a:r>
            <a:br>
              <a:rPr lang="en-US" b="1" dirty="0"/>
            </a:br>
            <a:endParaRPr lang="en-US" b="1" dirty="0" smtClean="0"/>
          </a:p>
          <a:p>
            <a:r>
              <a:rPr lang="en-US" b="1" dirty="0" smtClean="0"/>
              <a:t>the </a:t>
            </a:r>
            <a:r>
              <a:rPr lang="en-US" b="1" dirty="0"/>
              <a:t>forgiveness of sins,</a:t>
            </a:r>
            <a:br>
              <a:rPr lang="en-US" b="1" dirty="0"/>
            </a:br>
            <a:endParaRPr lang="en-US" b="1" dirty="0" smtClean="0"/>
          </a:p>
          <a:p>
            <a:r>
              <a:rPr lang="en-US" b="1" dirty="0" smtClean="0"/>
              <a:t>the </a:t>
            </a:r>
            <a:r>
              <a:rPr lang="en-US" b="1" dirty="0"/>
              <a:t>resurrection of the body,</a:t>
            </a:r>
            <a:br>
              <a:rPr lang="en-US" b="1" dirty="0"/>
            </a:br>
            <a:r>
              <a:rPr lang="en-US" b="1" dirty="0"/>
              <a:t>and life everlasting.</a:t>
            </a:r>
            <a:br>
              <a:rPr lang="en-US" b="1" dirty="0"/>
            </a:br>
            <a:endParaRPr lang="en-US" b="1" dirty="0" smtClean="0"/>
          </a:p>
          <a:p>
            <a:r>
              <a:rPr lang="en-US" b="1" dirty="0" smtClean="0"/>
              <a:t>Amen.</a:t>
            </a:r>
            <a:endParaRPr lang="en-US" b="1" dirty="0"/>
          </a:p>
        </p:txBody>
      </p:sp>
      <p:sp>
        <p:nvSpPr>
          <p:cNvPr id="2" name="TextBox 1"/>
          <p:cNvSpPr txBox="1"/>
          <p:nvPr/>
        </p:nvSpPr>
        <p:spPr>
          <a:xfrm>
            <a:off x="949386" y="125632"/>
            <a:ext cx="7743040" cy="646331"/>
          </a:xfrm>
          <a:prstGeom prst="rect">
            <a:avLst/>
          </a:prstGeom>
          <a:noFill/>
        </p:spPr>
        <p:txBody>
          <a:bodyPr wrap="square" rtlCol="0">
            <a:spAutoFit/>
          </a:bodyPr>
          <a:lstStyle/>
          <a:p>
            <a:pPr algn="ctr"/>
            <a:r>
              <a:rPr lang="en-US" b="1" dirty="0">
                <a:solidFill>
                  <a:srgbClr val="FF0000"/>
                </a:solidFill>
              </a:rPr>
              <a:t>Comparing the Apostles' </a:t>
            </a:r>
            <a:r>
              <a:rPr lang="en-US" b="1" dirty="0" smtClean="0">
                <a:solidFill>
                  <a:srgbClr val="FF0000"/>
                </a:solidFill>
              </a:rPr>
              <a:t>Creed with </a:t>
            </a:r>
            <a:r>
              <a:rPr lang="en-US" b="1" dirty="0">
                <a:solidFill>
                  <a:srgbClr val="FF0000"/>
                </a:solidFill>
              </a:rPr>
              <a:t>the Nicene Creed</a:t>
            </a:r>
          </a:p>
          <a:p>
            <a:endParaRPr lang="en-US" dirty="0"/>
          </a:p>
        </p:txBody>
      </p:sp>
    </p:spTree>
    <p:extLst>
      <p:ext uri="{BB962C8B-B14F-4D97-AF65-F5344CB8AC3E}">
        <p14:creationId xmlns:p14="http://schemas.microsoft.com/office/powerpoint/2010/main" val="183046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II. </a:t>
            </a:r>
            <a:r>
              <a:rPr lang="en-US" b="1" u="sng" dirty="0" smtClean="0">
                <a:solidFill>
                  <a:srgbClr val="FF0000"/>
                </a:solidFill>
              </a:rPr>
              <a:t>The Four Marks of the Church</a:t>
            </a:r>
            <a:endParaRPr lang="en-US" dirty="0">
              <a:solidFill>
                <a:srgbClr val="FF0000"/>
              </a:solidFill>
            </a:endParaRPr>
          </a:p>
        </p:txBody>
      </p:sp>
      <p:sp>
        <p:nvSpPr>
          <p:cNvPr id="3" name="Content Placeholder 2"/>
          <p:cNvSpPr>
            <a:spLocks noGrp="1"/>
          </p:cNvSpPr>
          <p:nvPr>
            <p:ph idx="1"/>
          </p:nvPr>
        </p:nvSpPr>
        <p:spPr>
          <a:xfrm>
            <a:off x="200525" y="1323474"/>
            <a:ext cx="8716211" cy="5160210"/>
          </a:xfrm>
        </p:spPr>
        <p:txBody>
          <a:bodyPr>
            <a:normAutofit fontScale="92500" lnSpcReduction="20000"/>
          </a:bodyPr>
          <a:lstStyle/>
          <a:p>
            <a:r>
              <a:rPr lang="en-US" b="1" dirty="0"/>
              <a:t>The </a:t>
            </a:r>
            <a:r>
              <a:rPr lang="en-US" b="1" dirty="0" smtClean="0"/>
              <a:t>Church is </a:t>
            </a:r>
          </a:p>
          <a:p>
            <a:pPr marL="0" indent="0" algn="ctr">
              <a:buNone/>
            </a:pPr>
            <a:r>
              <a:rPr lang="en-US" sz="4800" b="1" dirty="0" smtClean="0">
                <a:solidFill>
                  <a:srgbClr val="FF0000"/>
                </a:solidFill>
              </a:rPr>
              <a:t>Catholic,</a:t>
            </a:r>
            <a:r>
              <a:rPr lang="en-US" sz="3200" b="1" dirty="0" smtClean="0">
                <a:solidFill>
                  <a:srgbClr val="FF0000"/>
                </a:solidFill>
              </a:rPr>
              <a:t> </a:t>
            </a:r>
            <a:endParaRPr lang="en-US" b="1" dirty="0" smtClean="0">
              <a:solidFill>
                <a:srgbClr val="FF0000"/>
              </a:solidFill>
            </a:endParaRPr>
          </a:p>
          <a:p>
            <a:pPr marL="0" indent="0" algn="ctr">
              <a:buNone/>
            </a:pPr>
            <a:r>
              <a:rPr lang="en-US" sz="2800" dirty="0"/>
              <a:t>“Catholic” in this sense is the “small-c” “catholic”, which means “universal”. </a:t>
            </a:r>
            <a:endParaRPr lang="en-US" sz="2800" dirty="0" smtClean="0"/>
          </a:p>
          <a:p>
            <a:pPr marL="0" indent="0" algn="ctr">
              <a:buNone/>
            </a:pPr>
            <a:r>
              <a:rPr lang="en-US" sz="2800" dirty="0" smtClean="0"/>
              <a:t>The </a:t>
            </a:r>
            <a:r>
              <a:rPr lang="en-US" sz="2800" dirty="0"/>
              <a:t>Church can be found in St Peter’s Basilica, in a suburban parish church, in a group of faithful in the Amazon Jungle. </a:t>
            </a:r>
            <a:r>
              <a:rPr lang="en-US" sz="2800" dirty="0">
                <a:solidFill>
                  <a:srgbClr val="FFFF00"/>
                </a:solidFill>
              </a:rPr>
              <a:t>But being one in faith and communion with the Church in Rome </a:t>
            </a:r>
            <a:r>
              <a:rPr lang="en-US" sz="2800" dirty="0"/>
              <a:t>makes this Church a universal collection of those “particular Churches”. </a:t>
            </a:r>
            <a:endParaRPr lang="en-US" sz="2800" dirty="0" smtClean="0"/>
          </a:p>
          <a:p>
            <a:pPr marL="0" indent="0" algn="ctr">
              <a:buNone/>
            </a:pPr>
            <a:r>
              <a:rPr lang="en-US" sz="2800" dirty="0" smtClean="0"/>
              <a:t>Particular </a:t>
            </a:r>
            <a:r>
              <a:rPr lang="en-US" sz="2800" dirty="0"/>
              <a:t>Churches fall to the care of Bishops, the pastors of the faithful and successors of the Apostles. Their communion </a:t>
            </a:r>
            <a:r>
              <a:rPr lang="en-US" sz="2800" dirty="0">
                <a:solidFill>
                  <a:srgbClr val="FFFF00"/>
                </a:solidFill>
              </a:rPr>
              <a:t>with each other and with the Bishop of Rome makes the Catholic Church truly universal. </a:t>
            </a:r>
          </a:p>
        </p:txBody>
      </p:sp>
    </p:spTree>
    <p:extLst>
      <p:ext uri="{BB962C8B-B14F-4D97-AF65-F5344CB8AC3E}">
        <p14:creationId xmlns:p14="http://schemas.microsoft.com/office/powerpoint/2010/main" val="453724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II. </a:t>
            </a:r>
            <a:r>
              <a:rPr lang="en-US" b="1" u="sng" dirty="0" smtClean="0">
                <a:solidFill>
                  <a:srgbClr val="FF0000"/>
                </a:solidFill>
              </a:rPr>
              <a:t>The Four Marks of the Church</a:t>
            </a:r>
            <a:endParaRPr lang="en-US" dirty="0">
              <a:solidFill>
                <a:srgbClr val="FF0000"/>
              </a:solidFill>
            </a:endParaRPr>
          </a:p>
        </p:txBody>
      </p:sp>
      <p:sp>
        <p:nvSpPr>
          <p:cNvPr id="3" name="Content Placeholder 2"/>
          <p:cNvSpPr>
            <a:spLocks noGrp="1"/>
          </p:cNvSpPr>
          <p:nvPr>
            <p:ph idx="1"/>
          </p:nvPr>
        </p:nvSpPr>
        <p:spPr>
          <a:xfrm>
            <a:off x="200525" y="1323474"/>
            <a:ext cx="8716211" cy="5160210"/>
          </a:xfrm>
        </p:spPr>
        <p:txBody>
          <a:bodyPr>
            <a:normAutofit fontScale="92500" lnSpcReduction="10000"/>
          </a:bodyPr>
          <a:lstStyle/>
          <a:p>
            <a:r>
              <a:rPr lang="en-US" b="1" dirty="0"/>
              <a:t>The </a:t>
            </a:r>
            <a:r>
              <a:rPr lang="en-US" b="1" dirty="0" smtClean="0"/>
              <a:t>Church is </a:t>
            </a:r>
          </a:p>
          <a:p>
            <a:pPr marL="0" indent="0" algn="ctr">
              <a:buNone/>
            </a:pPr>
            <a:r>
              <a:rPr lang="en-US" sz="4800" b="1" dirty="0" smtClean="0">
                <a:solidFill>
                  <a:srgbClr val="FF0000"/>
                </a:solidFill>
              </a:rPr>
              <a:t>Apostolic</a:t>
            </a:r>
            <a:r>
              <a:rPr lang="en-US" sz="3200" b="1" dirty="0" smtClean="0">
                <a:solidFill>
                  <a:srgbClr val="FF0000"/>
                </a:solidFill>
              </a:rPr>
              <a:t> </a:t>
            </a:r>
            <a:endParaRPr lang="en-US" b="1" dirty="0" smtClean="0">
              <a:solidFill>
                <a:srgbClr val="FF0000"/>
              </a:solidFill>
            </a:endParaRPr>
          </a:p>
          <a:p>
            <a:pPr marL="0" indent="0" algn="ctr">
              <a:buNone/>
            </a:pPr>
            <a:r>
              <a:rPr lang="en-US" sz="2800" dirty="0"/>
              <a:t>The Catholic Church validly claims succession from the Apostles themselves. </a:t>
            </a:r>
            <a:endParaRPr lang="en-US" sz="2800" dirty="0" smtClean="0"/>
          </a:p>
          <a:p>
            <a:pPr marL="0" indent="0" algn="ctr">
              <a:buNone/>
            </a:pPr>
            <a:r>
              <a:rPr lang="en-US" sz="2800" dirty="0" smtClean="0"/>
              <a:t>All </a:t>
            </a:r>
            <a:r>
              <a:rPr lang="en-US" sz="2800" dirty="0"/>
              <a:t>bishops of the Catholic Church are ordained by bishops who themselves were ordained by bishops who themselves were ordained … and so on … who themselves were ordained by the Apostles. </a:t>
            </a:r>
            <a:endParaRPr lang="en-US" sz="2800" dirty="0" smtClean="0"/>
          </a:p>
          <a:p>
            <a:pPr marL="0" indent="0" algn="ctr">
              <a:buNone/>
            </a:pPr>
            <a:r>
              <a:rPr lang="en-US" sz="2800" dirty="0" smtClean="0"/>
              <a:t>Other </a:t>
            </a:r>
            <a:r>
              <a:rPr lang="en-US" sz="2800" dirty="0"/>
              <a:t>Churches, no longer in communion with the Church of Rome, have also maintained Apostolic Succession. The Orthodox Churches, certain of the bishops of the Anglican Communion and the bishops of the Society of St Pius X. </a:t>
            </a:r>
            <a:endParaRPr lang="en-US" sz="2800" dirty="0">
              <a:solidFill>
                <a:srgbClr val="FFFF00"/>
              </a:solidFill>
            </a:endParaRPr>
          </a:p>
        </p:txBody>
      </p:sp>
      <p:pic>
        <p:nvPicPr>
          <p:cNvPr id="5" name="Picture 4" descr="jesus-washing-apostles-feet-39588-galler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5323" y="281803"/>
            <a:ext cx="3071413" cy="2083341"/>
          </a:xfrm>
          <a:prstGeom prst="rect">
            <a:avLst/>
          </a:prstGeom>
        </p:spPr>
      </p:pic>
    </p:spTree>
    <p:extLst>
      <p:ext uri="{BB962C8B-B14F-4D97-AF65-F5344CB8AC3E}">
        <p14:creationId xmlns:p14="http://schemas.microsoft.com/office/powerpoint/2010/main" val="2268899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7685</TotalTime>
  <Words>4143</Words>
  <Application>Microsoft Macintosh PowerPoint</Application>
  <PresentationFormat>On-screen Show (4:3)</PresentationFormat>
  <Paragraphs>473</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 Black </vt:lpstr>
      <vt:lpstr>Unit #3: Strand #4: Catholic Doctrine </vt:lpstr>
      <vt:lpstr>I. Precepts of the Catholic Church </vt:lpstr>
      <vt:lpstr>I. Precepts of the Catholic Church </vt:lpstr>
      <vt:lpstr>II. The Four Marks of the Church</vt:lpstr>
      <vt:lpstr>II. The Four Marks of the Church</vt:lpstr>
      <vt:lpstr>II. The Four Marks of the Church</vt:lpstr>
      <vt:lpstr>II. The Four Marks of the Church</vt:lpstr>
      <vt:lpstr>II. The Four Marks of the Church</vt:lpstr>
      <vt:lpstr>II. The Four Marks of the Church</vt:lpstr>
      <vt:lpstr>II. The Four Marks of the Church</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Matthew 16:13 ff.</vt:lpstr>
      <vt:lpstr>Matthew 16:13 ff.</vt:lpstr>
      <vt:lpstr>Matthew 16:13 ff.</vt:lpstr>
      <vt:lpstr>Matthew 16:13 ff.</vt:lpstr>
      <vt:lpstr>Matthew 16:13 ff.</vt:lpstr>
      <vt:lpstr>Matthew 16:13 ff.</vt:lpstr>
      <vt:lpstr>Matthew 16:13 ff.</vt:lpstr>
      <vt:lpstr>Matthew 16:13 ff.</vt:lpstr>
      <vt:lpstr>Matthew 16:13 ff.</vt:lpstr>
      <vt:lpstr>Matthew 16:13 ff.</vt:lpstr>
      <vt:lpstr>Matthew 16:13 ff.</vt:lpstr>
      <vt:lpstr>Matthew 16:13 ff.</vt:lpstr>
      <vt:lpstr>Matthew 16:13 ff.</vt:lpstr>
      <vt:lpstr>Matthew 16:13 ff.</vt:lpstr>
      <vt:lpstr>Matthew 16:13 ff.</vt:lpstr>
      <vt:lpstr>Isaiah 22:15-22</vt:lpstr>
      <vt:lpstr>Isaiah 22:15-22</vt:lpstr>
      <vt:lpstr>Compare Matthew 16:19      with     Isaiah 22:15-22</vt:lpstr>
      <vt:lpstr>John 21:15-17 </vt:lpstr>
      <vt:lpstr>PowerPoint Presentation</vt:lpstr>
      <vt:lpstr>John 21:15-17 </vt:lpstr>
      <vt:lpstr>John 21:15-17 </vt:lpstr>
      <vt:lpstr>John 21:15-17 </vt:lpstr>
      <vt:lpstr>John 21:15-17 </vt:lpstr>
      <vt:lpstr>https://www.instagram.com/p/BsiqXI7ANcT/?utm_source=ig_web_copy_link</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III. The Hierarchy of the Catholic Church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Strand #4: Catholic Doctrine </dc:title>
  <dc:creator>Charles Lenze</dc:creator>
  <cp:lastModifiedBy>Charles Lenze</cp:lastModifiedBy>
  <cp:revision>46</cp:revision>
  <dcterms:created xsi:type="dcterms:W3CDTF">2019-01-09T12:23:18Z</dcterms:created>
  <dcterms:modified xsi:type="dcterms:W3CDTF">2019-01-15T19:56:22Z</dcterms:modified>
</cp:coreProperties>
</file>